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44"/>
  </p:notesMasterIdLst>
  <p:sldIdLst>
    <p:sldId id="256" r:id="rId5"/>
    <p:sldId id="257" r:id="rId6"/>
    <p:sldId id="258" r:id="rId7"/>
    <p:sldId id="260" r:id="rId8"/>
    <p:sldId id="263" r:id="rId9"/>
    <p:sldId id="262" r:id="rId10"/>
    <p:sldId id="264" r:id="rId11"/>
    <p:sldId id="265" r:id="rId12"/>
    <p:sldId id="273" r:id="rId13"/>
    <p:sldId id="274" r:id="rId14"/>
    <p:sldId id="275" r:id="rId15"/>
    <p:sldId id="276" r:id="rId16"/>
    <p:sldId id="277" r:id="rId17"/>
    <p:sldId id="278" r:id="rId18"/>
    <p:sldId id="279" r:id="rId19"/>
    <p:sldId id="280" r:id="rId20"/>
    <p:sldId id="281" r:id="rId21"/>
    <p:sldId id="282" r:id="rId22"/>
    <p:sldId id="283" r:id="rId23"/>
    <p:sldId id="284" r:id="rId24"/>
    <p:sldId id="285" r:id="rId25"/>
    <p:sldId id="286" r:id="rId26"/>
    <p:sldId id="291" r:id="rId27"/>
    <p:sldId id="288" r:id="rId28"/>
    <p:sldId id="289" r:id="rId29"/>
    <p:sldId id="290" r:id="rId30"/>
    <p:sldId id="296" r:id="rId31"/>
    <p:sldId id="297" r:id="rId32"/>
    <p:sldId id="298" r:id="rId33"/>
    <p:sldId id="300" r:id="rId34"/>
    <p:sldId id="301" r:id="rId35"/>
    <p:sldId id="302" r:id="rId36"/>
    <p:sldId id="303" r:id="rId37"/>
    <p:sldId id="304" r:id="rId38"/>
    <p:sldId id="292" r:id="rId39"/>
    <p:sldId id="293" r:id="rId40"/>
    <p:sldId id="305" r:id="rId41"/>
    <p:sldId id="295" r:id="rId42"/>
    <p:sldId id="307" r:id="rId43"/>
  </p:sldIdLst>
  <p:sldSz cx="12192000" cy="6858000"/>
  <p:notesSz cx="6858000" cy="9144000"/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32" autoAdjust="0"/>
    <p:restoredTop sz="70694"/>
  </p:normalViewPr>
  <p:slideViewPr>
    <p:cSldViewPr snapToGrid="0">
      <p:cViewPr>
        <p:scale>
          <a:sx n="80" d="100"/>
          <a:sy n="80" d="100"/>
        </p:scale>
        <p:origin x="1288" y="3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viewProps" Target="viewProps.xml"/><Relationship Id="rId47" Type="http://schemas.openxmlformats.org/officeDocument/2006/relationships/theme" Target="theme/theme1.xml"/><Relationship Id="rId48" Type="http://schemas.openxmlformats.org/officeDocument/2006/relationships/tableStyles" Target="tableStyles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" Target="slides/slide1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9" Type="http://schemas.openxmlformats.org/officeDocument/2006/relationships/slide" Target="slides/slide5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<Relationship Id="rId40" Type="http://schemas.openxmlformats.org/officeDocument/2006/relationships/slide" Target="slides/slide36.xml"/><Relationship Id="rId41" Type="http://schemas.openxmlformats.org/officeDocument/2006/relationships/slide" Target="slides/slide37.xml"/><Relationship Id="rId42" Type="http://schemas.openxmlformats.org/officeDocument/2006/relationships/slide" Target="slides/slide38.xml"/><Relationship Id="rId43" Type="http://schemas.openxmlformats.org/officeDocument/2006/relationships/slide" Target="slides/slide39.xml"/><Relationship Id="rId44" Type="http://schemas.openxmlformats.org/officeDocument/2006/relationships/notesMaster" Target="notesMasters/notesMaster1.xml"/><Relationship Id="rId4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F59DD9-3966-428A-BA4D-5D398AEC0D1E}" type="datetimeFigureOut">
              <a:rPr lang="sv-SE" smtClean="0"/>
              <a:t>2016-05-24</a:t>
            </a:fld>
            <a:endParaRPr lang="sv-S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v-S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6BFF64-CF65-4193-8F94-FE6655764FB5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9563484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6BFF64-CF65-4193-8F94-FE6655764FB5}" type="slidenum">
              <a:rPr lang="sv-SE" smtClean="0"/>
              <a:t>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1333763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2"/>
          <p:cNvSpPr txBox="1">
            <a:spLocks noGrp="1"/>
          </p:cNvSpPr>
          <p:nvPr/>
        </p:nvSpPr>
        <p:spPr>
          <a:xfrm>
            <a:off x="4402138" y="0"/>
            <a:ext cx="3368675" cy="504825"/>
          </a:xfrm>
          <a:prstGeom prst="rect">
            <a:avLst/>
          </a:prstGeom>
          <a:noFill/>
        </p:spPr>
        <p:txBody>
          <a:bodyPr vert="horz" lIns="91440" tIns="45720" rIns="91440" bIns="45720"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CE479E-4E93-47BE-B73B-7DF0A73A46E1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5/24/16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Slide Number Placeholder 12"/>
          <p:cNvSpPr txBox="1">
            <a:spLocks noGrp="1"/>
          </p:cNvSpPr>
          <p:nvPr/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/>
        </p:spPr>
        <p:txBody>
          <a:bodyPr lIns="0" tIns="0" rIns="0" bIns="0" anchor="b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62D048F-CB1F-4AF8-B4D8-B81608BFE904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/>
                <a:ea typeface="Tahoma" pitchFamily="2"/>
                <a:cs typeface="Tahoma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/>
              <a:ea typeface="Tahoma" pitchFamily="2"/>
              <a:cs typeface="Tahoma" pitchFamily="2"/>
            </a:endParaRPr>
          </a:p>
        </p:txBody>
      </p:sp>
      <p:sp>
        <p:nvSpPr>
          <p:cNvPr id="11" name="Slide Number Placeholder 6"/>
          <p:cNvSpPr txBox="1">
            <a:spLocks noGrp="1"/>
          </p:cNvSpPr>
          <p:nvPr/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b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ECE2F85-8145-48A8-972D-4437E6186682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/>
                <a:ea typeface="Tahoma" pitchFamily="2"/>
                <a:cs typeface="Tahoma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/>
              <a:ea typeface="Tahoma" pitchFamily="2"/>
              <a:cs typeface="Tahoma" pitchFamily="2"/>
            </a:endParaRPr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56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77239" y="4777560"/>
            <a:ext cx="6217560" cy="4525920"/>
          </a:xfrm>
          <a:noFill/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5549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2"/>
          <p:cNvSpPr txBox="1">
            <a:spLocks noGrp="1"/>
          </p:cNvSpPr>
          <p:nvPr/>
        </p:nvSpPr>
        <p:spPr>
          <a:xfrm>
            <a:off x="4402138" y="0"/>
            <a:ext cx="3368675" cy="504825"/>
          </a:xfrm>
          <a:prstGeom prst="rect">
            <a:avLst/>
          </a:prstGeom>
          <a:noFill/>
        </p:spPr>
        <p:txBody>
          <a:bodyPr vert="horz" lIns="91440" tIns="45720" rIns="91440" bIns="45720"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CE479E-4E93-47BE-B73B-7DF0A73A46E1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5/24/16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Slide Number Placeholder 12"/>
          <p:cNvSpPr txBox="1">
            <a:spLocks noGrp="1"/>
          </p:cNvSpPr>
          <p:nvPr/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/>
        </p:spPr>
        <p:txBody>
          <a:bodyPr lIns="0" tIns="0" rIns="0" bIns="0" anchor="b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315D51-3A0E-4AC3-877C-650681B043DD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/>
                <a:ea typeface="Tahoma" pitchFamily="2"/>
                <a:cs typeface="Tahoma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/>
              <a:ea typeface="Tahoma" pitchFamily="2"/>
              <a:cs typeface="Tahoma" pitchFamily="2"/>
            </a:endParaRPr>
          </a:p>
        </p:txBody>
      </p:sp>
      <p:sp>
        <p:nvSpPr>
          <p:cNvPr id="11" name="Slide Number Placeholder 6"/>
          <p:cNvSpPr txBox="1">
            <a:spLocks noGrp="1"/>
          </p:cNvSpPr>
          <p:nvPr/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b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8272DA-0BD9-4C92-9371-B2B6CD52DA53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/>
                <a:ea typeface="Tahoma" pitchFamily="2"/>
                <a:cs typeface="Tahoma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/>
              <a:ea typeface="Tahoma" pitchFamily="2"/>
              <a:cs typeface="Tahoma" pitchFamily="2"/>
            </a:endParaRPr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56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77239" y="4777560"/>
            <a:ext cx="6217560" cy="4525920"/>
          </a:xfrm>
          <a:noFill/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2951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2"/>
          <p:cNvSpPr txBox="1">
            <a:spLocks noGrp="1"/>
          </p:cNvSpPr>
          <p:nvPr/>
        </p:nvSpPr>
        <p:spPr>
          <a:xfrm>
            <a:off x="4402138" y="0"/>
            <a:ext cx="3368675" cy="504825"/>
          </a:xfrm>
          <a:prstGeom prst="rect">
            <a:avLst/>
          </a:prstGeom>
          <a:noFill/>
        </p:spPr>
        <p:txBody>
          <a:bodyPr vert="horz" lIns="91440" tIns="45720" rIns="91440" bIns="45720"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CE479E-4E93-47BE-B73B-7DF0A73A46E1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5/24/16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Slide Number Placeholder 12"/>
          <p:cNvSpPr txBox="1">
            <a:spLocks noGrp="1"/>
          </p:cNvSpPr>
          <p:nvPr/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/>
        </p:spPr>
        <p:txBody>
          <a:bodyPr lIns="0" tIns="0" rIns="0" bIns="0" anchor="b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BFF9C9-1D84-4DAD-A58D-31311DF85B00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/>
                <a:ea typeface="Tahoma" pitchFamily="2"/>
                <a:cs typeface="Tahoma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/>
              <a:ea typeface="Tahoma" pitchFamily="2"/>
              <a:cs typeface="Tahoma" pitchFamily="2"/>
            </a:endParaRPr>
          </a:p>
        </p:txBody>
      </p:sp>
      <p:sp>
        <p:nvSpPr>
          <p:cNvPr id="11" name="Slide Number Placeholder 6"/>
          <p:cNvSpPr txBox="1">
            <a:spLocks noGrp="1"/>
          </p:cNvSpPr>
          <p:nvPr/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b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2234F53-5ED5-4526-A770-5882133D57C2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/>
                <a:ea typeface="Tahoma" pitchFamily="2"/>
                <a:cs typeface="Tahoma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/>
              <a:ea typeface="Tahoma" pitchFamily="2"/>
              <a:cs typeface="Tahoma" pitchFamily="2"/>
            </a:endParaRPr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56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77239" y="4777560"/>
            <a:ext cx="6217560" cy="4525920"/>
          </a:xfrm>
          <a:noFill/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3086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2"/>
          <p:cNvSpPr txBox="1">
            <a:spLocks noGrp="1"/>
          </p:cNvSpPr>
          <p:nvPr/>
        </p:nvSpPr>
        <p:spPr>
          <a:xfrm>
            <a:off x="4402138" y="0"/>
            <a:ext cx="3368675" cy="504825"/>
          </a:xfrm>
          <a:prstGeom prst="rect">
            <a:avLst/>
          </a:prstGeom>
          <a:noFill/>
        </p:spPr>
        <p:txBody>
          <a:bodyPr vert="horz" lIns="91440" tIns="45720" rIns="91440" bIns="45720"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CE479E-4E93-47BE-B73B-7DF0A73A46E1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5/24/16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Slide Number Placeholder 12"/>
          <p:cNvSpPr txBox="1">
            <a:spLocks noGrp="1"/>
          </p:cNvSpPr>
          <p:nvPr/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/>
        </p:spPr>
        <p:txBody>
          <a:bodyPr lIns="0" tIns="0" rIns="0" bIns="0" anchor="b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C3C5E00-C0F8-4383-BE06-7E279839CC39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/>
                <a:ea typeface="Tahoma" pitchFamily="2"/>
                <a:cs typeface="Tahoma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/>
              <a:ea typeface="Tahoma" pitchFamily="2"/>
              <a:cs typeface="Tahoma" pitchFamily="2"/>
            </a:endParaRPr>
          </a:p>
        </p:txBody>
      </p:sp>
      <p:sp>
        <p:nvSpPr>
          <p:cNvPr id="11" name="Slide Number Placeholder 6"/>
          <p:cNvSpPr txBox="1">
            <a:spLocks noGrp="1"/>
          </p:cNvSpPr>
          <p:nvPr/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b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5DAFCBD-202B-4045-BF13-11930ECA415F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/>
                <a:ea typeface="Tahoma" pitchFamily="2"/>
                <a:cs typeface="Tahoma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/>
              <a:ea typeface="Tahoma" pitchFamily="2"/>
              <a:cs typeface="Tahoma" pitchFamily="2"/>
            </a:endParaRPr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56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77239" y="4777560"/>
            <a:ext cx="6217560" cy="4525920"/>
          </a:xfrm>
          <a:noFill/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5317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2"/>
          <p:cNvSpPr txBox="1">
            <a:spLocks noGrp="1"/>
          </p:cNvSpPr>
          <p:nvPr/>
        </p:nvSpPr>
        <p:spPr>
          <a:xfrm>
            <a:off x="4402138" y="0"/>
            <a:ext cx="3368675" cy="504825"/>
          </a:xfrm>
          <a:prstGeom prst="rect">
            <a:avLst/>
          </a:prstGeom>
          <a:noFill/>
        </p:spPr>
        <p:txBody>
          <a:bodyPr vert="horz" lIns="91440" tIns="45720" rIns="91440" bIns="45720"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CE479E-4E93-47BE-B73B-7DF0A73A46E1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5/24/16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Slide Number Placeholder 12"/>
          <p:cNvSpPr txBox="1">
            <a:spLocks noGrp="1"/>
          </p:cNvSpPr>
          <p:nvPr/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/>
        </p:spPr>
        <p:txBody>
          <a:bodyPr lIns="0" tIns="0" rIns="0" bIns="0" anchor="b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6DB702D-11D0-4A45-9658-E94E74528595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/>
                <a:ea typeface="Tahoma" pitchFamily="2"/>
                <a:cs typeface="Tahoma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/>
              <a:ea typeface="Tahoma" pitchFamily="2"/>
              <a:cs typeface="Tahoma" pitchFamily="2"/>
            </a:endParaRPr>
          </a:p>
        </p:txBody>
      </p:sp>
      <p:sp>
        <p:nvSpPr>
          <p:cNvPr id="11" name="Slide Number Placeholder 6"/>
          <p:cNvSpPr txBox="1">
            <a:spLocks noGrp="1"/>
          </p:cNvSpPr>
          <p:nvPr/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b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25AB640-BD77-4F65-8226-379A6A58FEA1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/>
                <a:ea typeface="Tahoma" pitchFamily="2"/>
                <a:cs typeface="Tahoma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/>
              <a:ea typeface="Tahoma" pitchFamily="2"/>
              <a:cs typeface="Tahoma" pitchFamily="2"/>
            </a:endParaRPr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56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77239" y="4777560"/>
            <a:ext cx="6217560" cy="4525920"/>
          </a:xfrm>
          <a:noFill/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5106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2"/>
          <p:cNvSpPr txBox="1">
            <a:spLocks noGrp="1"/>
          </p:cNvSpPr>
          <p:nvPr/>
        </p:nvSpPr>
        <p:spPr>
          <a:xfrm>
            <a:off x="4402138" y="0"/>
            <a:ext cx="3368675" cy="504825"/>
          </a:xfrm>
          <a:prstGeom prst="rect">
            <a:avLst/>
          </a:prstGeom>
          <a:noFill/>
        </p:spPr>
        <p:txBody>
          <a:bodyPr vert="horz" lIns="91440" tIns="45720" rIns="91440" bIns="45720"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CE479E-4E93-47BE-B73B-7DF0A73A46E1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5/24/16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Slide Number Placeholder 12"/>
          <p:cNvSpPr txBox="1">
            <a:spLocks noGrp="1"/>
          </p:cNvSpPr>
          <p:nvPr/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/>
        </p:spPr>
        <p:txBody>
          <a:bodyPr lIns="0" tIns="0" rIns="0" bIns="0" anchor="b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23F5435-6DAE-463B-96F5-14D470E68304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/>
                <a:ea typeface="Tahoma" pitchFamily="2"/>
                <a:cs typeface="Tahoma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/>
              <a:ea typeface="Tahoma" pitchFamily="2"/>
              <a:cs typeface="Tahoma" pitchFamily="2"/>
            </a:endParaRPr>
          </a:p>
        </p:txBody>
      </p:sp>
      <p:sp>
        <p:nvSpPr>
          <p:cNvPr id="11" name="Slide Number Placeholder 6"/>
          <p:cNvSpPr txBox="1">
            <a:spLocks noGrp="1"/>
          </p:cNvSpPr>
          <p:nvPr/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b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5A9D7BB-5E6B-4852-B740-66A6924EDF4E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/>
                <a:ea typeface="Tahoma" pitchFamily="2"/>
                <a:cs typeface="Tahoma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/>
              <a:ea typeface="Tahoma" pitchFamily="2"/>
              <a:cs typeface="Tahoma" pitchFamily="2"/>
            </a:endParaRPr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56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77239" y="4777560"/>
            <a:ext cx="6217560" cy="4525920"/>
          </a:xfrm>
          <a:noFill/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1815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2"/>
          <p:cNvSpPr txBox="1">
            <a:spLocks noGrp="1"/>
          </p:cNvSpPr>
          <p:nvPr/>
        </p:nvSpPr>
        <p:spPr>
          <a:xfrm>
            <a:off x="4402138" y="0"/>
            <a:ext cx="3368675" cy="504825"/>
          </a:xfrm>
          <a:prstGeom prst="rect">
            <a:avLst/>
          </a:prstGeom>
          <a:noFill/>
        </p:spPr>
        <p:txBody>
          <a:bodyPr vert="horz" lIns="91440" tIns="45720" rIns="91440" bIns="45720"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CE479E-4E93-47BE-B73B-7DF0A73A46E1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5/24/16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Slide Number Placeholder 12"/>
          <p:cNvSpPr txBox="1">
            <a:spLocks noGrp="1"/>
          </p:cNvSpPr>
          <p:nvPr/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/>
        </p:spPr>
        <p:txBody>
          <a:bodyPr lIns="0" tIns="0" rIns="0" bIns="0" anchor="b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D16A70-2BFF-4D22-A891-705380AD55CD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/>
                <a:ea typeface="Tahoma" pitchFamily="2"/>
                <a:cs typeface="Tahoma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/>
              <a:ea typeface="Tahoma" pitchFamily="2"/>
              <a:cs typeface="Tahoma" pitchFamily="2"/>
            </a:endParaRPr>
          </a:p>
        </p:txBody>
      </p:sp>
      <p:sp>
        <p:nvSpPr>
          <p:cNvPr id="11" name="Slide Number Placeholder 6"/>
          <p:cNvSpPr txBox="1">
            <a:spLocks noGrp="1"/>
          </p:cNvSpPr>
          <p:nvPr/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b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B0CAC7D-5AEF-4B41-BA37-3EA2316AE626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/>
                <a:ea typeface="Tahoma" pitchFamily="2"/>
                <a:cs typeface="Tahoma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/>
              <a:ea typeface="Tahoma" pitchFamily="2"/>
              <a:cs typeface="Tahoma" pitchFamily="2"/>
            </a:endParaRPr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56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77239" y="4777560"/>
            <a:ext cx="6217560" cy="4525920"/>
          </a:xfrm>
          <a:noFill/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55029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2"/>
          <p:cNvSpPr txBox="1">
            <a:spLocks noGrp="1"/>
          </p:cNvSpPr>
          <p:nvPr/>
        </p:nvSpPr>
        <p:spPr>
          <a:xfrm>
            <a:off x="4402138" y="0"/>
            <a:ext cx="3368675" cy="504825"/>
          </a:xfrm>
          <a:prstGeom prst="rect">
            <a:avLst/>
          </a:prstGeom>
          <a:noFill/>
        </p:spPr>
        <p:txBody>
          <a:bodyPr vert="horz" lIns="91440" tIns="45720" rIns="91440" bIns="45720"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CE479E-4E93-47BE-B73B-7DF0A73A46E1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5/24/16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Slide Number Placeholder 12"/>
          <p:cNvSpPr txBox="1">
            <a:spLocks noGrp="1"/>
          </p:cNvSpPr>
          <p:nvPr/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/>
        </p:spPr>
        <p:txBody>
          <a:bodyPr lIns="0" tIns="0" rIns="0" bIns="0" anchor="b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65F088-6856-48DF-84CC-98147642234F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/>
                <a:ea typeface="Tahoma" pitchFamily="2"/>
                <a:cs typeface="Tahoma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/>
              <a:ea typeface="Tahoma" pitchFamily="2"/>
              <a:cs typeface="Tahoma" pitchFamily="2"/>
            </a:endParaRPr>
          </a:p>
        </p:txBody>
      </p:sp>
      <p:sp>
        <p:nvSpPr>
          <p:cNvPr id="11" name="Slide Number Placeholder 6"/>
          <p:cNvSpPr txBox="1">
            <a:spLocks noGrp="1"/>
          </p:cNvSpPr>
          <p:nvPr/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b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95E36A8-B6E4-49AB-95D5-A2AE3263515B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/>
                <a:ea typeface="Tahoma" pitchFamily="2"/>
                <a:cs typeface="Tahoma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/>
              <a:ea typeface="Tahoma" pitchFamily="2"/>
              <a:cs typeface="Tahoma" pitchFamily="2"/>
            </a:endParaRPr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56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77239" y="4777560"/>
            <a:ext cx="6217560" cy="4525920"/>
          </a:xfrm>
          <a:noFill/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88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2"/>
          <p:cNvSpPr txBox="1">
            <a:spLocks noGrp="1"/>
          </p:cNvSpPr>
          <p:nvPr/>
        </p:nvSpPr>
        <p:spPr>
          <a:xfrm>
            <a:off x="4402138" y="0"/>
            <a:ext cx="3368675" cy="504825"/>
          </a:xfrm>
          <a:prstGeom prst="rect">
            <a:avLst/>
          </a:prstGeom>
          <a:noFill/>
        </p:spPr>
        <p:txBody>
          <a:bodyPr vert="horz" lIns="91440" tIns="45720" rIns="91440" bIns="45720"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CE479E-4E93-47BE-B73B-7DF0A73A46E1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5/24/16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Slide Number Placeholder 12"/>
          <p:cNvSpPr txBox="1">
            <a:spLocks noGrp="1"/>
          </p:cNvSpPr>
          <p:nvPr/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/>
        </p:spPr>
        <p:txBody>
          <a:bodyPr lIns="0" tIns="0" rIns="0" bIns="0" anchor="b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C381FDD-D29C-4DCA-BADE-4D346D45629B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/>
                <a:ea typeface="Tahoma" pitchFamily="2"/>
                <a:cs typeface="Tahoma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/>
              <a:ea typeface="Tahoma" pitchFamily="2"/>
              <a:cs typeface="Tahoma" pitchFamily="2"/>
            </a:endParaRPr>
          </a:p>
        </p:txBody>
      </p:sp>
      <p:sp>
        <p:nvSpPr>
          <p:cNvPr id="11" name="Slide Number Placeholder 6"/>
          <p:cNvSpPr txBox="1">
            <a:spLocks noGrp="1"/>
          </p:cNvSpPr>
          <p:nvPr/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b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F561B30-AD53-4553-A1B2-649F19591C5D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/>
                <a:ea typeface="Tahoma" pitchFamily="2"/>
                <a:cs typeface="Tahoma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/>
              <a:ea typeface="Tahoma" pitchFamily="2"/>
              <a:cs typeface="Tahoma" pitchFamily="2"/>
            </a:endParaRPr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56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77239" y="4777560"/>
            <a:ext cx="6217560" cy="4525920"/>
          </a:xfrm>
          <a:noFill/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735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2"/>
          <p:cNvSpPr txBox="1">
            <a:spLocks noGrp="1"/>
          </p:cNvSpPr>
          <p:nvPr/>
        </p:nvSpPr>
        <p:spPr>
          <a:xfrm>
            <a:off x="4402138" y="0"/>
            <a:ext cx="3368675" cy="504825"/>
          </a:xfrm>
          <a:prstGeom prst="rect">
            <a:avLst/>
          </a:prstGeom>
          <a:noFill/>
        </p:spPr>
        <p:txBody>
          <a:bodyPr vert="horz" lIns="91440" tIns="45720" rIns="91440" bIns="45720"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CE479E-4E93-47BE-B73B-7DF0A73A46E1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5/24/16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Slide Number Placeholder 12"/>
          <p:cNvSpPr txBox="1">
            <a:spLocks noGrp="1"/>
          </p:cNvSpPr>
          <p:nvPr/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/>
        </p:spPr>
        <p:txBody>
          <a:bodyPr lIns="0" tIns="0" rIns="0" bIns="0" anchor="b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C3C35E4-6160-4059-B646-9AAC9DE1C612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/>
                <a:ea typeface="Tahoma" pitchFamily="2"/>
                <a:cs typeface="Tahoma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/>
              <a:ea typeface="Tahoma" pitchFamily="2"/>
              <a:cs typeface="Tahoma" pitchFamily="2"/>
            </a:endParaRPr>
          </a:p>
        </p:txBody>
      </p:sp>
      <p:sp>
        <p:nvSpPr>
          <p:cNvPr id="11" name="Slide Number Placeholder 6"/>
          <p:cNvSpPr txBox="1">
            <a:spLocks noGrp="1"/>
          </p:cNvSpPr>
          <p:nvPr/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b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175432F-0E09-4ED7-9FBE-4BA397CBCA75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/>
                <a:ea typeface="Tahoma" pitchFamily="2"/>
                <a:cs typeface="Tahoma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/>
              <a:ea typeface="Tahoma" pitchFamily="2"/>
              <a:cs typeface="Tahoma" pitchFamily="2"/>
            </a:endParaRPr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56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77239" y="4777560"/>
            <a:ext cx="6217560" cy="4525920"/>
          </a:xfrm>
          <a:noFill/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053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6BFF64-CF65-4193-8F94-FE6655764FB5}" type="slidenum">
              <a:rPr lang="sv-SE" smtClean="0"/>
              <a:t>8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5244638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2"/>
          <p:cNvSpPr txBox="1">
            <a:spLocks noGrp="1"/>
          </p:cNvSpPr>
          <p:nvPr/>
        </p:nvSpPr>
        <p:spPr>
          <a:xfrm>
            <a:off x="4402138" y="0"/>
            <a:ext cx="3368675" cy="504825"/>
          </a:xfrm>
          <a:prstGeom prst="rect">
            <a:avLst/>
          </a:prstGeom>
          <a:noFill/>
        </p:spPr>
        <p:txBody>
          <a:bodyPr vert="horz" lIns="91440" tIns="45720" rIns="91440" bIns="45720"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CE479E-4E93-47BE-B73B-7DF0A73A46E1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5/24/16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Slide Number Placeholder 12"/>
          <p:cNvSpPr txBox="1">
            <a:spLocks noGrp="1"/>
          </p:cNvSpPr>
          <p:nvPr/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/>
        </p:spPr>
        <p:txBody>
          <a:bodyPr lIns="0" tIns="0" rIns="0" bIns="0" anchor="b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1736D59-3CD8-4862-B6A0-316EDA11C80F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/>
                <a:ea typeface="Tahoma" pitchFamily="2"/>
                <a:cs typeface="Tahoma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/>
              <a:ea typeface="Tahoma" pitchFamily="2"/>
              <a:cs typeface="Tahoma" pitchFamily="2"/>
            </a:endParaRPr>
          </a:p>
        </p:txBody>
      </p:sp>
      <p:sp>
        <p:nvSpPr>
          <p:cNvPr id="11" name="Slide Number Placeholder 6"/>
          <p:cNvSpPr txBox="1">
            <a:spLocks noGrp="1"/>
          </p:cNvSpPr>
          <p:nvPr/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b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1CE6FE-FC02-4BDC-9E74-C53EC7140BAE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/>
                <a:ea typeface="Tahoma" pitchFamily="2"/>
                <a:cs typeface="Tahoma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/>
              <a:ea typeface="Tahoma" pitchFamily="2"/>
              <a:cs typeface="Tahoma" pitchFamily="2"/>
            </a:endParaRPr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56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77239" y="4777560"/>
            <a:ext cx="6217560" cy="4525920"/>
          </a:xfrm>
          <a:noFill/>
          <a:ln>
            <a:noFill/>
          </a:ln>
        </p:spPr>
        <p:txBody>
          <a:bodyPr lIns="0" tIns="0" rIns="0" bIns="0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52321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install -s </a:t>
            </a:r>
            <a:r>
              <a:rPr lang="en-US" dirty="0" err="1" smtClean="0"/>
              <a:t>mvn:se.su.camel</a:t>
            </a:r>
            <a:r>
              <a:rPr lang="en-US" dirty="0" smtClean="0"/>
              <a:t>/camel-training1/1.0.0-SNAPSHOT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6BFF64-CF65-4193-8F94-FE6655764FB5}" type="slidenum">
              <a:rPr lang="sv-SE" smtClean="0"/>
              <a:t>35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42928728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6BFF64-CF65-4193-8F94-FE6655764FB5}" type="slidenum">
              <a:rPr lang="sv-SE" smtClean="0"/>
              <a:t>39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664272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2"/>
          <p:cNvSpPr txBox="1">
            <a:spLocks noGrp="1"/>
          </p:cNvSpPr>
          <p:nvPr/>
        </p:nvSpPr>
        <p:spPr>
          <a:xfrm>
            <a:off x="4402138" y="0"/>
            <a:ext cx="3368675" cy="504825"/>
          </a:xfrm>
          <a:prstGeom prst="rect">
            <a:avLst/>
          </a:prstGeom>
          <a:noFill/>
        </p:spPr>
        <p:txBody>
          <a:bodyPr vert="horz" lIns="91440" tIns="45720" rIns="91440" bIns="45720"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CE479E-4E93-47BE-B73B-7DF0A73A46E1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5/24/16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Slide Number Placeholder 12"/>
          <p:cNvSpPr txBox="1">
            <a:spLocks noGrp="1"/>
          </p:cNvSpPr>
          <p:nvPr/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/>
        </p:spPr>
        <p:txBody>
          <a:bodyPr lIns="0" tIns="0" rIns="0" bIns="0" anchor="b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DF37BFF-4D83-41E4-9B8E-9DB20DC6BD00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/>
                <a:ea typeface="Tahoma" pitchFamily="2"/>
                <a:cs typeface="Tahoma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/>
              <a:ea typeface="Tahoma" pitchFamily="2"/>
              <a:cs typeface="Tahoma" pitchFamily="2"/>
            </a:endParaRPr>
          </a:p>
        </p:txBody>
      </p:sp>
      <p:sp>
        <p:nvSpPr>
          <p:cNvPr id="11" name="Slide Number Placeholder 6"/>
          <p:cNvSpPr txBox="1">
            <a:spLocks noGrp="1"/>
          </p:cNvSpPr>
          <p:nvPr/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b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51B3F9-5BD6-4FBB-8DCE-CC8CE863B0F6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/>
                <a:ea typeface="Tahoma" pitchFamily="2"/>
                <a:cs typeface="Tahoma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/>
              <a:ea typeface="Tahoma" pitchFamily="2"/>
              <a:cs typeface="Tahoma" pitchFamily="2"/>
            </a:endParaRPr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56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77239" y="4777560"/>
            <a:ext cx="6217560" cy="4525920"/>
          </a:xfrm>
          <a:noFill/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2021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2"/>
          <p:cNvSpPr txBox="1">
            <a:spLocks noGrp="1"/>
          </p:cNvSpPr>
          <p:nvPr/>
        </p:nvSpPr>
        <p:spPr>
          <a:xfrm>
            <a:off x="4402138" y="0"/>
            <a:ext cx="3368675" cy="504825"/>
          </a:xfrm>
          <a:prstGeom prst="rect">
            <a:avLst/>
          </a:prstGeom>
          <a:noFill/>
        </p:spPr>
        <p:txBody>
          <a:bodyPr vert="horz" lIns="91440" tIns="45720" rIns="91440" bIns="45720"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CE479E-4E93-47BE-B73B-7DF0A73A46E1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5/24/16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Slide Number Placeholder 12"/>
          <p:cNvSpPr txBox="1">
            <a:spLocks noGrp="1"/>
          </p:cNvSpPr>
          <p:nvPr/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/>
        </p:spPr>
        <p:txBody>
          <a:bodyPr lIns="0" tIns="0" rIns="0" bIns="0" anchor="b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E3F4912-5F7A-4D4D-ADAA-89056D82CBFA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/>
                <a:ea typeface="Tahoma" pitchFamily="2"/>
                <a:cs typeface="Tahoma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/>
              <a:ea typeface="Tahoma" pitchFamily="2"/>
              <a:cs typeface="Tahoma" pitchFamily="2"/>
            </a:endParaRPr>
          </a:p>
        </p:txBody>
      </p:sp>
      <p:sp>
        <p:nvSpPr>
          <p:cNvPr id="11" name="Slide Number Placeholder 6"/>
          <p:cNvSpPr txBox="1">
            <a:spLocks noGrp="1"/>
          </p:cNvSpPr>
          <p:nvPr/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b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BF97025-7078-4F77-B6F2-93A5C9BB6835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/>
                <a:ea typeface="Tahoma" pitchFamily="2"/>
                <a:cs typeface="Tahoma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/>
              <a:ea typeface="Tahoma" pitchFamily="2"/>
              <a:cs typeface="Tahoma" pitchFamily="2"/>
            </a:endParaRPr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56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77239" y="4777560"/>
            <a:ext cx="6217560" cy="4525920"/>
          </a:xfrm>
          <a:noFill/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374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2"/>
          <p:cNvSpPr txBox="1">
            <a:spLocks noGrp="1"/>
          </p:cNvSpPr>
          <p:nvPr/>
        </p:nvSpPr>
        <p:spPr>
          <a:xfrm>
            <a:off x="4402138" y="0"/>
            <a:ext cx="3368675" cy="504825"/>
          </a:xfrm>
          <a:prstGeom prst="rect">
            <a:avLst/>
          </a:prstGeom>
          <a:noFill/>
        </p:spPr>
        <p:txBody>
          <a:bodyPr vert="horz" lIns="91440" tIns="45720" rIns="91440" bIns="45720"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CE479E-4E93-47BE-B73B-7DF0A73A46E1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5/24/16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Slide Number Placeholder 12"/>
          <p:cNvSpPr txBox="1">
            <a:spLocks noGrp="1"/>
          </p:cNvSpPr>
          <p:nvPr/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/>
        </p:spPr>
        <p:txBody>
          <a:bodyPr lIns="0" tIns="0" rIns="0" bIns="0" anchor="b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EF3D762-931F-41A1-8572-23FBB2A6367C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/>
                <a:ea typeface="Tahoma" pitchFamily="2"/>
                <a:cs typeface="Tahoma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/>
              <a:ea typeface="Tahoma" pitchFamily="2"/>
              <a:cs typeface="Tahoma" pitchFamily="2"/>
            </a:endParaRPr>
          </a:p>
        </p:txBody>
      </p:sp>
      <p:sp>
        <p:nvSpPr>
          <p:cNvPr id="11" name="Slide Number Placeholder 6"/>
          <p:cNvSpPr txBox="1">
            <a:spLocks noGrp="1"/>
          </p:cNvSpPr>
          <p:nvPr/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b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D99006A-2C4B-4487-84A4-5EC9CA164654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/>
                <a:ea typeface="Tahoma" pitchFamily="2"/>
                <a:cs typeface="Tahoma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/>
              <a:ea typeface="Tahoma" pitchFamily="2"/>
              <a:cs typeface="Tahoma" pitchFamily="2"/>
            </a:endParaRPr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56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77239" y="4777560"/>
            <a:ext cx="6217560" cy="4525920"/>
          </a:xfrm>
          <a:noFill/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2383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2"/>
          <p:cNvSpPr txBox="1">
            <a:spLocks noGrp="1"/>
          </p:cNvSpPr>
          <p:nvPr/>
        </p:nvSpPr>
        <p:spPr>
          <a:xfrm>
            <a:off x="4402138" y="0"/>
            <a:ext cx="3368675" cy="504825"/>
          </a:xfrm>
          <a:prstGeom prst="rect">
            <a:avLst/>
          </a:prstGeom>
          <a:noFill/>
        </p:spPr>
        <p:txBody>
          <a:bodyPr vert="horz" lIns="91440" tIns="45720" rIns="91440" bIns="45720"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CE479E-4E93-47BE-B73B-7DF0A73A46E1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5/24/16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Slide Number Placeholder 12"/>
          <p:cNvSpPr txBox="1">
            <a:spLocks noGrp="1"/>
          </p:cNvSpPr>
          <p:nvPr/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/>
        </p:spPr>
        <p:txBody>
          <a:bodyPr lIns="0" tIns="0" rIns="0" bIns="0" anchor="b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4917AF3-ABD6-4140-A989-0898C3EF2671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/>
                <a:ea typeface="Tahoma" pitchFamily="2"/>
                <a:cs typeface="Tahoma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/>
              <a:ea typeface="Tahoma" pitchFamily="2"/>
              <a:cs typeface="Tahoma" pitchFamily="2"/>
            </a:endParaRPr>
          </a:p>
        </p:txBody>
      </p:sp>
      <p:sp>
        <p:nvSpPr>
          <p:cNvPr id="11" name="Slide Number Placeholder 6"/>
          <p:cNvSpPr txBox="1">
            <a:spLocks noGrp="1"/>
          </p:cNvSpPr>
          <p:nvPr/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b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59E1EF-D56C-4169-99DF-5897FEE36D2A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/>
                <a:ea typeface="Tahoma" pitchFamily="2"/>
                <a:cs typeface="Tahoma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/>
              <a:ea typeface="Tahoma" pitchFamily="2"/>
              <a:cs typeface="Tahoma" pitchFamily="2"/>
            </a:endParaRPr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56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77239" y="4777560"/>
            <a:ext cx="6217560" cy="4525920"/>
          </a:xfrm>
          <a:noFill/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1059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2"/>
          <p:cNvSpPr txBox="1">
            <a:spLocks noGrp="1"/>
          </p:cNvSpPr>
          <p:nvPr/>
        </p:nvSpPr>
        <p:spPr>
          <a:xfrm>
            <a:off x="4402138" y="0"/>
            <a:ext cx="3368675" cy="504825"/>
          </a:xfrm>
          <a:prstGeom prst="rect">
            <a:avLst/>
          </a:prstGeom>
          <a:noFill/>
        </p:spPr>
        <p:txBody>
          <a:bodyPr vert="horz" lIns="91440" tIns="45720" rIns="91440" bIns="45720"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CE479E-4E93-47BE-B73B-7DF0A73A46E1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5/24/16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Slide Number Placeholder 12"/>
          <p:cNvSpPr txBox="1">
            <a:spLocks noGrp="1"/>
          </p:cNvSpPr>
          <p:nvPr/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/>
        </p:spPr>
        <p:txBody>
          <a:bodyPr lIns="0" tIns="0" rIns="0" bIns="0" anchor="b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7AA264-082C-48EA-9AD5-4DDC36D27D35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/>
                <a:ea typeface="Tahoma" pitchFamily="2"/>
                <a:cs typeface="Tahoma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/>
              <a:ea typeface="Tahoma" pitchFamily="2"/>
              <a:cs typeface="Tahoma" pitchFamily="2"/>
            </a:endParaRPr>
          </a:p>
        </p:txBody>
      </p:sp>
      <p:sp>
        <p:nvSpPr>
          <p:cNvPr id="11" name="Slide Number Placeholder 6"/>
          <p:cNvSpPr txBox="1">
            <a:spLocks noGrp="1"/>
          </p:cNvSpPr>
          <p:nvPr/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b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34BC660-F0C3-4557-8D07-E2FA8D5B413D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/>
                <a:ea typeface="Tahoma" pitchFamily="2"/>
                <a:cs typeface="Tahoma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/>
              <a:ea typeface="Tahoma" pitchFamily="2"/>
              <a:cs typeface="Tahoma" pitchFamily="2"/>
            </a:endParaRPr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56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77239" y="4777560"/>
            <a:ext cx="6217560" cy="4525920"/>
          </a:xfrm>
          <a:noFill/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2561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2"/>
          <p:cNvSpPr txBox="1">
            <a:spLocks noGrp="1"/>
          </p:cNvSpPr>
          <p:nvPr/>
        </p:nvSpPr>
        <p:spPr>
          <a:xfrm>
            <a:off x="4402138" y="0"/>
            <a:ext cx="3368675" cy="504825"/>
          </a:xfrm>
          <a:prstGeom prst="rect">
            <a:avLst/>
          </a:prstGeom>
          <a:noFill/>
        </p:spPr>
        <p:txBody>
          <a:bodyPr vert="horz" lIns="91440" tIns="45720" rIns="91440" bIns="45720"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CE479E-4E93-47BE-B73B-7DF0A73A46E1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5/24/16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Slide Number Placeholder 12"/>
          <p:cNvSpPr txBox="1">
            <a:spLocks noGrp="1"/>
          </p:cNvSpPr>
          <p:nvPr/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/>
        </p:spPr>
        <p:txBody>
          <a:bodyPr lIns="0" tIns="0" rIns="0" bIns="0" anchor="b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D603571-B842-4761-B8D6-4CA621738BC3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/>
                <a:ea typeface="Tahoma" pitchFamily="2"/>
                <a:cs typeface="Tahoma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/>
              <a:ea typeface="Tahoma" pitchFamily="2"/>
              <a:cs typeface="Tahoma" pitchFamily="2"/>
            </a:endParaRPr>
          </a:p>
        </p:txBody>
      </p:sp>
      <p:sp>
        <p:nvSpPr>
          <p:cNvPr id="11" name="Slide Number Placeholder 6"/>
          <p:cNvSpPr txBox="1">
            <a:spLocks noGrp="1"/>
          </p:cNvSpPr>
          <p:nvPr/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b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30B040A-5A2C-4DA1-9407-DDC2AEC4C0FD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/>
                <a:ea typeface="Tahoma" pitchFamily="2"/>
                <a:cs typeface="Tahoma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/>
              <a:ea typeface="Tahoma" pitchFamily="2"/>
              <a:cs typeface="Tahoma" pitchFamily="2"/>
            </a:endParaRPr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56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77239" y="4777560"/>
            <a:ext cx="6217560" cy="4525920"/>
          </a:xfrm>
          <a:noFill/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2008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2"/>
          <p:cNvSpPr txBox="1">
            <a:spLocks noGrp="1"/>
          </p:cNvSpPr>
          <p:nvPr/>
        </p:nvSpPr>
        <p:spPr>
          <a:xfrm>
            <a:off x="4402138" y="0"/>
            <a:ext cx="3368675" cy="504825"/>
          </a:xfrm>
          <a:prstGeom prst="rect">
            <a:avLst/>
          </a:prstGeom>
          <a:noFill/>
        </p:spPr>
        <p:txBody>
          <a:bodyPr vert="horz" lIns="91440" tIns="45720" rIns="91440" bIns="45720"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CE479E-4E93-47BE-B73B-7DF0A73A46E1}" type="datetimeFigureOut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5/24/16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Slide Number Placeholder 12"/>
          <p:cNvSpPr txBox="1">
            <a:spLocks noGrp="1"/>
          </p:cNvSpPr>
          <p:nvPr/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/>
        </p:spPr>
        <p:txBody>
          <a:bodyPr lIns="0" tIns="0" rIns="0" bIns="0" anchor="b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14613CA-92BE-4C17-B996-4B30E9424414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/>
                <a:ea typeface="Tahoma" pitchFamily="2"/>
                <a:cs typeface="Tahoma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/>
              <a:ea typeface="Tahoma" pitchFamily="2"/>
              <a:cs typeface="Tahoma" pitchFamily="2"/>
            </a:endParaRPr>
          </a:p>
        </p:txBody>
      </p:sp>
      <p:sp>
        <p:nvSpPr>
          <p:cNvPr id="11" name="Slide Number Placeholder 6"/>
          <p:cNvSpPr txBox="1">
            <a:spLocks noGrp="1"/>
          </p:cNvSpPr>
          <p:nvPr/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b">
            <a:noAutofit/>
          </a:bodyPr>
          <a:lstStyle/>
          <a:p>
            <a:pPr marL="0" marR="0" lvl="0" indent="0" algn="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75A3EA8-5F3C-429D-95B6-E9980830CF3F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itchFamily="18"/>
                <a:ea typeface="Tahoma" pitchFamily="2"/>
                <a:cs typeface="Tahoma" pitchFamily="2"/>
              </a:rPr>
              <a:pPr marL="0" marR="0" lvl="0" indent="0" algn="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/>
              <a:ea typeface="Tahoma" pitchFamily="2"/>
              <a:cs typeface="Tahoma" pitchFamily="2"/>
            </a:endParaRPr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5600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77239" y="4777560"/>
            <a:ext cx="6217560" cy="4525920"/>
          </a:xfrm>
          <a:noFill/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1385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sv-SE" smtClean="0"/>
              <a:t>Click to edit Master title style</a:t>
            </a:r>
            <a:endParaRPr lang="sv-S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 smtClean="0"/>
              <a:t>Click to edit Master subtitle style</a:t>
            </a:r>
            <a:endParaRPr lang="sv-S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v-SE" smtClean="0"/>
              <a:t>© R2Meton AB</a:t>
            </a:r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http://www.r2m.se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7163282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smtClean="0"/>
              <a:t>Click to edit Master title style</a:t>
            </a:r>
            <a:endParaRPr lang="sv-S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sv-SE" smtClean="0"/>
              <a:t>Click to edit Master text styles</a:t>
            </a:r>
          </a:p>
          <a:p>
            <a:pPr lvl="1"/>
            <a:r>
              <a:rPr lang="sv-SE" smtClean="0"/>
              <a:t>Second level</a:t>
            </a:r>
          </a:p>
          <a:p>
            <a:pPr lvl="2"/>
            <a:r>
              <a:rPr lang="sv-SE" smtClean="0"/>
              <a:t>Third level</a:t>
            </a:r>
          </a:p>
          <a:p>
            <a:pPr lvl="3"/>
            <a:r>
              <a:rPr lang="sv-SE" smtClean="0"/>
              <a:t>Fourth level</a:t>
            </a:r>
          </a:p>
          <a:p>
            <a:pPr lvl="4"/>
            <a:r>
              <a:rPr lang="sv-SE" smtClean="0"/>
              <a:t>Fifth level</a:t>
            </a:r>
            <a:endParaRPr lang="sv-S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v-SE" smtClean="0"/>
              <a:t>© R2Meton AB</a:t>
            </a:r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http://www.r2m.se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4995775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sv-SE" smtClean="0"/>
              <a:t>Click to edit Master title style</a:t>
            </a:r>
            <a:endParaRPr lang="sv-S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sv-SE" smtClean="0"/>
              <a:t>Click to edit Master text styles</a:t>
            </a:r>
          </a:p>
          <a:p>
            <a:pPr lvl="1"/>
            <a:r>
              <a:rPr lang="sv-SE" smtClean="0"/>
              <a:t>Second level</a:t>
            </a:r>
          </a:p>
          <a:p>
            <a:pPr lvl="2"/>
            <a:r>
              <a:rPr lang="sv-SE" smtClean="0"/>
              <a:t>Third level</a:t>
            </a:r>
          </a:p>
          <a:p>
            <a:pPr lvl="3"/>
            <a:r>
              <a:rPr lang="sv-SE" smtClean="0"/>
              <a:t>Fourth level</a:t>
            </a:r>
          </a:p>
          <a:p>
            <a:pPr lvl="4"/>
            <a:r>
              <a:rPr lang="sv-SE" smtClean="0"/>
              <a:t>Fifth level</a:t>
            </a:r>
            <a:endParaRPr lang="sv-S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v-SE" smtClean="0"/>
              <a:t>© R2Meton AB</a:t>
            </a:r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http://www.r2m.se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6703634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smtClean="0"/>
              <a:t>Click to edit Master title style</a:t>
            </a:r>
            <a:endParaRPr lang="sv-S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v-SE" smtClean="0"/>
              <a:t>Click to edit Master text styles</a:t>
            </a:r>
          </a:p>
          <a:p>
            <a:pPr lvl="1"/>
            <a:r>
              <a:rPr lang="sv-SE" smtClean="0"/>
              <a:t>Second level</a:t>
            </a:r>
          </a:p>
          <a:p>
            <a:pPr lvl="2"/>
            <a:r>
              <a:rPr lang="sv-SE" smtClean="0"/>
              <a:t>Third level</a:t>
            </a:r>
          </a:p>
          <a:p>
            <a:pPr lvl="3"/>
            <a:r>
              <a:rPr lang="sv-SE" smtClean="0"/>
              <a:t>Fourth level</a:t>
            </a:r>
          </a:p>
          <a:p>
            <a:pPr lvl="4"/>
            <a:r>
              <a:rPr lang="sv-SE" smtClean="0"/>
              <a:t>Fifth level</a:t>
            </a:r>
            <a:endParaRPr lang="sv-S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v-SE" smtClean="0"/>
              <a:t>© R2Meton AB</a:t>
            </a:r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http://www.r2m.se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2510088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sv-SE" smtClean="0"/>
              <a:t>Click to edit Master title style</a:t>
            </a:r>
            <a:endParaRPr lang="sv-S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v-SE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v-SE" smtClean="0"/>
              <a:t>© R2Meton AB</a:t>
            </a:r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http://www.r2m.se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3593344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smtClean="0"/>
              <a:t>Click to edit Master title style</a:t>
            </a:r>
            <a:endParaRPr lang="sv-S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sv-SE" smtClean="0"/>
              <a:t>Click to edit Master text styles</a:t>
            </a:r>
          </a:p>
          <a:p>
            <a:pPr lvl="1"/>
            <a:r>
              <a:rPr lang="sv-SE" smtClean="0"/>
              <a:t>Second level</a:t>
            </a:r>
          </a:p>
          <a:p>
            <a:pPr lvl="2"/>
            <a:r>
              <a:rPr lang="sv-SE" smtClean="0"/>
              <a:t>Third level</a:t>
            </a:r>
          </a:p>
          <a:p>
            <a:pPr lvl="3"/>
            <a:r>
              <a:rPr lang="sv-SE" smtClean="0"/>
              <a:t>Fourth level</a:t>
            </a:r>
          </a:p>
          <a:p>
            <a:pPr lvl="4"/>
            <a:r>
              <a:rPr lang="sv-SE" smtClean="0"/>
              <a:t>Fifth level</a:t>
            </a:r>
            <a:endParaRPr lang="sv-S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sv-SE" smtClean="0"/>
              <a:t>Click to edit Master text styles</a:t>
            </a:r>
          </a:p>
          <a:p>
            <a:pPr lvl="1"/>
            <a:r>
              <a:rPr lang="sv-SE" smtClean="0"/>
              <a:t>Second level</a:t>
            </a:r>
          </a:p>
          <a:p>
            <a:pPr lvl="2"/>
            <a:r>
              <a:rPr lang="sv-SE" smtClean="0"/>
              <a:t>Third level</a:t>
            </a:r>
          </a:p>
          <a:p>
            <a:pPr lvl="3"/>
            <a:r>
              <a:rPr lang="sv-SE" smtClean="0"/>
              <a:t>Fourth level</a:t>
            </a:r>
          </a:p>
          <a:p>
            <a:pPr lvl="4"/>
            <a:r>
              <a:rPr lang="sv-SE" smtClean="0"/>
              <a:t>Fifth level</a:t>
            </a:r>
            <a:endParaRPr lang="sv-S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v-SE" smtClean="0"/>
              <a:t>© R2Meton AB</a:t>
            </a:r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http://www.r2m.se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037093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sv-SE" smtClean="0"/>
              <a:t>Click to edit Master title style</a:t>
            </a:r>
            <a:endParaRPr lang="sv-S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sv-SE" smtClean="0"/>
              <a:t>Click to edit Master text styles</a:t>
            </a:r>
          </a:p>
          <a:p>
            <a:pPr lvl="1"/>
            <a:r>
              <a:rPr lang="sv-SE" smtClean="0"/>
              <a:t>Second level</a:t>
            </a:r>
          </a:p>
          <a:p>
            <a:pPr lvl="2"/>
            <a:r>
              <a:rPr lang="sv-SE" smtClean="0"/>
              <a:t>Third level</a:t>
            </a:r>
          </a:p>
          <a:p>
            <a:pPr lvl="3"/>
            <a:r>
              <a:rPr lang="sv-SE" smtClean="0"/>
              <a:t>Fourth level</a:t>
            </a:r>
          </a:p>
          <a:p>
            <a:pPr lvl="4"/>
            <a:r>
              <a:rPr lang="sv-SE" smtClean="0"/>
              <a:t>Fifth level</a:t>
            </a:r>
            <a:endParaRPr lang="sv-S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sv-SE" smtClean="0"/>
              <a:t>Click to edit Master text styles</a:t>
            </a:r>
          </a:p>
          <a:p>
            <a:pPr lvl="1"/>
            <a:r>
              <a:rPr lang="sv-SE" smtClean="0"/>
              <a:t>Second level</a:t>
            </a:r>
          </a:p>
          <a:p>
            <a:pPr lvl="2"/>
            <a:r>
              <a:rPr lang="sv-SE" smtClean="0"/>
              <a:t>Third level</a:t>
            </a:r>
          </a:p>
          <a:p>
            <a:pPr lvl="3"/>
            <a:r>
              <a:rPr lang="sv-SE" smtClean="0"/>
              <a:t>Fourth level</a:t>
            </a:r>
          </a:p>
          <a:p>
            <a:pPr lvl="4"/>
            <a:r>
              <a:rPr lang="sv-SE" smtClean="0"/>
              <a:t>Fifth level</a:t>
            </a:r>
            <a:endParaRPr lang="sv-SE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v-SE" smtClean="0"/>
              <a:t>© R2Meton AB</a:t>
            </a:r>
            <a:endParaRPr lang="sv-S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http://www.r2m.se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6736748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smtClean="0"/>
              <a:t>Click to edit Master title style</a:t>
            </a:r>
            <a:endParaRPr lang="sv-S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v-SE" smtClean="0"/>
              <a:t>© R2Meton AB</a:t>
            </a:r>
            <a:endParaRPr lang="sv-S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http://www.r2m.se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9424579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v-SE" smtClean="0"/>
              <a:t>© R2Meton AB</a:t>
            </a:r>
            <a:endParaRPr lang="sv-S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http://www.r2m.se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3708313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v-SE" smtClean="0"/>
              <a:t>Click to edit Master title style</a:t>
            </a:r>
            <a:endParaRPr lang="sv-S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sv-SE" smtClean="0"/>
              <a:t>Click to edit Master text styles</a:t>
            </a:r>
          </a:p>
          <a:p>
            <a:pPr lvl="1"/>
            <a:r>
              <a:rPr lang="sv-SE" smtClean="0"/>
              <a:t>Second level</a:t>
            </a:r>
          </a:p>
          <a:p>
            <a:pPr lvl="2"/>
            <a:r>
              <a:rPr lang="sv-SE" smtClean="0"/>
              <a:t>Third level</a:t>
            </a:r>
          </a:p>
          <a:p>
            <a:pPr lvl="3"/>
            <a:r>
              <a:rPr lang="sv-SE" smtClean="0"/>
              <a:t>Fourth level</a:t>
            </a:r>
          </a:p>
          <a:p>
            <a:pPr lvl="4"/>
            <a:r>
              <a:rPr lang="sv-SE" smtClean="0"/>
              <a:t>Fifth level</a:t>
            </a:r>
            <a:endParaRPr lang="sv-S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v-SE" smtClean="0"/>
              <a:t>© R2Meton AB</a:t>
            </a:r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http://www.r2m.se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1815593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v-SE" smtClean="0"/>
              <a:t>Click to edit Master title style</a:t>
            </a:r>
            <a:endParaRPr lang="sv-S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sv-SE" smtClean="0"/>
              <a:t>Drag picture to placeholder or click icon to add</a:t>
            </a:r>
            <a:endParaRPr lang="sv-S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v-SE" smtClean="0"/>
              <a:t>© R2Meton AB</a:t>
            </a:r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http://www.r2m.se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2463354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v-SE" smtClean="0"/>
              <a:t>Click to edit Master title style</a:t>
            </a:r>
            <a:endParaRPr lang="sv-S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v-SE" smtClean="0"/>
              <a:t>Click to edit Master text styles</a:t>
            </a:r>
          </a:p>
          <a:p>
            <a:pPr lvl="1"/>
            <a:r>
              <a:rPr lang="sv-SE" smtClean="0"/>
              <a:t>Second level</a:t>
            </a:r>
          </a:p>
          <a:p>
            <a:pPr lvl="2"/>
            <a:r>
              <a:rPr lang="sv-SE" smtClean="0"/>
              <a:t>Third level</a:t>
            </a:r>
          </a:p>
          <a:p>
            <a:pPr lvl="3"/>
            <a:r>
              <a:rPr lang="sv-SE" smtClean="0"/>
              <a:t>Fourth level</a:t>
            </a:r>
          </a:p>
          <a:p>
            <a:pPr lvl="4"/>
            <a:r>
              <a:rPr lang="sv-SE" smtClean="0"/>
              <a:t>Fifth level</a:t>
            </a:r>
            <a:endParaRPr lang="sv-S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683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sv-SE" smtClean="0"/>
              <a:t>© R2Meton AB</a:t>
            </a:r>
            <a:endParaRPr lang="sv-SE" dirty="0" smtClean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sv-SE" dirty="0" smtClean="0"/>
              <a:t>http://www.r2m.se</a:t>
            </a:r>
            <a:endParaRPr lang="sv-SE" dirty="0"/>
          </a:p>
        </p:txBody>
      </p:sp>
      <p:cxnSp>
        <p:nvCxnSpPr>
          <p:cNvPr id="8" name="Straight Connector 7"/>
          <p:cNvCxnSpPr/>
          <p:nvPr userDrawn="1"/>
        </p:nvCxnSpPr>
        <p:spPr>
          <a:xfrm flipH="1">
            <a:off x="0" y="6251388"/>
            <a:ext cx="12192000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 userDrawn="1"/>
        </p:nvSpPr>
        <p:spPr>
          <a:xfrm>
            <a:off x="0" y="0"/>
            <a:ext cx="12192000" cy="290700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6406" y="6331910"/>
            <a:ext cx="993250" cy="395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1458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4" Type="http://schemas.openxmlformats.org/officeDocument/2006/relationships/image" Target="../media/image12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Relationship Id="rId3" Type="http://schemas.openxmlformats.org/officeDocument/2006/relationships/image" Target="../media/image13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gi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4" Type="http://schemas.openxmlformats.org/officeDocument/2006/relationships/image" Target="../media/image15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4" Type="http://schemas.openxmlformats.org/officeDocument/2006/relationships/image" Target="../media/image17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tif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tif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tif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camel.apache.org/enterprise-integration-patterns.html" TargetMode="External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enterpriseintegrationpatterns.com/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camel.apache.org/components.html" TargetMode="External"/><Relationship Id="rId3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v-SE" dirty="0" smtClean="0"/>
              <a:t>Apache Camel</a:t>
            </a:r>
            <a:endParaRPr lang="sv-S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sv-SE" dirty="0" smtClean="0"/>
              <a:t>Powerful </a:t>
            </a:r>
            <a:r>
              <a:rPr lang="sv-SE" dirty="0" err="1" smtClean="0"/>
              <a:t>yet</a:t>
            </a:r>
            <a:r>
              <a:rPr lang="sv-SE" dirty="0" smtClean="0"/>
              <a:t> </a:t>
            </a:r>
            <a:r>
              <a:rPr lang="sv-SE" dirty="0" err="1" smtClean="0"/>
              <a:t>Lightweight</a:t>
            </a:r>
            <a:r>
              <a:rPr lang="sv-SE" dirty="0" smtClean="0"/>
              <a:t> Integration </a:t>
            </a:r>
            <a:r>
              <a:rPr lang="sv-SE" dirty="0" err="1" smtClean="0"/>
              <a:t>Framework</a:t>
            </a:r>
            <a:endParaRPr lang="sv-S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v-SE" smtClean="0"/>
              <a:t>© R2Meton AB</a:t>
            </a:r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http://www.r2m.se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982935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1572126" y="1866436"/>
            <a:ext cx="8661429" cy="4741155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ç</a:t>
            </a:r>
            <a:endParaRPr lang="en-US" dirty="0"/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2003928" y="1419014"/>
            <a:ext cx="8229627" cy="4387676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777412" y="618113"/>
            <a:ext cx="8250855" cy="223221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2560429" y="3722422"/>
            <a:ext cx="2160433" cy="409328"/>
          </a:xfrm>
          <a:prstGeom prst="rect">
            <a:avLst/>
          </a:prstGeom>
          <a:noFill/>
          <a:ln>
            <a:noFill/>
          </a:ln>
        </p:spPr>
        <p:txBody>
          <a:bodyPr vert="horz" wrap="none" lIns="81646" tIns="40823" rIns="81646" bIns="40823" anchorCtr="0" compatLnSpc="0">
            <a:spAutoFit/>
          </a:bodyPr>
          <a:lstStyle/>
          <a:p>
            <a:pPr hangingPunct="0"/>
            <a:r>
              <a:rPr lang="en-US" sz="2177">
                <a:latin typeface="Consolas" pitchFamily="34"/>
                <a:ea typeface="MS Gothic" pitchFamily="2"/>
                <a:cs typeface="Tahoma" pitchFamily="2"/>
              </a:rPr>
              <a:t>from </a:t>
            </a:r>
            <a:r>
              <a:rPr lang="en-US" sz="2177">
                <a:solidFill>
                  <a:srgbClr val="000080"/>
                </a:solidFill>
                <a:latin typeface="Consolas" pitchFamily="34"/>
                <a:ea typeface="MS Gothic" pitchFamily="2"/>
                <a:cs typeface="Tahoma" pitchFamily="2"/>
              </a:rPr>
              <a:t>newOrder</a:t>
            </a:r>
          </a:p>
        </p:txBody>
      </p:sp>
    </p:spTree>
    <p:extLst>
      <p:ext uri="{BB962C8B-B14F-4D97-AF65-F5344CB8AC3E}">
        <p14:creationId xmlns:p14="http://schemas.microsoft.com/office/powerpoint/2010/main" val="2146604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1572126" y="1866436"/>
            <a:ext cx="8661429" cy="4741155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ç</a:t>
            </a:r>
            <a:endParaRPr lang="en-US" dirty="0"/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2003928" y="1419014"/>
            <a:ext cx="8229627" cy="4387676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777412" y="618113"/>
            <a:ext cx="8250855" cy="223221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2560429" y="3722422"/>
            <a:ext cx="2160433" cy="736212"/>
          </a:xfrm>
          <a:prstGeom prst="rect">
            <a:avLst/>
          </a:prstGeom>
          <a:noFill/>
          <a:ln>
            <a:noFill/>
          </a:ln>
        </p:spPr>
        <p:txBody>
          <a:bodyPr vert="horz" wrap="none" lIns="81646" tIns="40823" rIns="81646" bIns="40823" anchorCtr="0" compatLnSpc="0">
            <a:spAutoFit/>
          </a:bodyPr>
          <a:lstStyle/>
          <a:p>
            <a:pPr hangingPunct="0"/>
            <a:r>
              <a:rPr lang="en-US" sz="2177">
                <a:latin typeface="Consolas" pitchFamily="34"/>
                <a:ea typeface="MS Gothic" pitchFamily="2"/>
                <a:cs typeface="Tahoma" pitchFamily="2"/>
              </a:rPr>
              <a:t>from </a:t>
            </a:r>
            <a:r>
              <a:rPr lang="en-US" sz="2177">
                <a:solidFill>
                  <a:srgbClr val="000080"/>
                </a:solidFill>
                <a:latin typeface="Consolas" pitchFamily="34"/>
                <a:ea typeface="MS Gothic" pitchFamily="2"/>
                <a:cs typeface="Tahoma" pitchFamily="2"/>
              </a:rPr>
              <a:t>newOrder</a:t>
            </a:r>
          </a:p>
          <a:p>
            <a:pPr hangingPunct="0"/>
            <a:r>
              <a:rPr lang="en-US" sz="2177">
                <a:latin typeface="Consolas" pitchFamily="34"/>
                <a:ea typeface="MS Gothic" pitchFamily="2"/>
                <a:cs typeface="Tahoma" pitchFamily="2"/>
              </a:rPr>
              <a:t>  choice</a:t>
            </a:r>
          </a:p>
        </p:txBody>
      </p:sp>
    </p:spTree>
    <p:extLst>
      <p:ext uri="{BB962C8B-B14F-4D97-AF65-F5344CB8AC3E}">
        <p14:creationId xmlns:p14="http://schemas.microsoft.com/office/powerpoint/2010/main" val="1620488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1572126" y="1866436"/>
            <a:ext cx="8661429" cy="4741155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ç</a:t>
            </a:r>
            <a:endParaRPr lang="en-US" dirty="0"/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2003928" y="1419014"/>
            <a:ext cx="8229627" cy="4387676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777412" y="618113"/>
            <a:ext cx="8250855" cy="223221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2560429" y="3722422"/>
            <a:ext cx="4309483" cy="1063096"/>
          </a:xfrm>
          <a:prstGeom prst="rect">
            <a:avLst/>
          </a:prstGeom>
          <a:noFill/>
          <a:ln>
            <a:noFill/>
          </a:ln>
        </p:spPr>
        <p:txBody>
          <a:bodyPr vert="horz" wrap="none" lIns="81646" tIns="40823" rIns="81646" bIns="40823" anchorCtr="0" compatLnSpc="0">
            <a:spAutoFit/>
          </a:bodyPr>
          <a:lstStyle/>
          <a:p>
            <a:pPr hangingPunct="0"/>
            <a:r>
              <a:rPr lang="en-US" sz="2177">
                <a:latin typeface="Consolas" pitchFamily="34"/>
                <a:ea typeface="MS Gothic" pitchFamily="2"/>
                <a:cs typeface="Tahoma" pitchFamily="2"/>
              </a:rPr>
              <a:t>from </a:t>
            </a:r>
            <a:r>
              <a:rPr lang="en-US" sz="2177">
                <a:solidFill>
                  <a:srgbClr val="000080"/>
                </a:solidFill>
                <a:latin typeface="Consolas" pitchFamily="34"/>
                <a:ea typeface="MS Gothic" pitchFamily="2"/>
                <a:cs typeface="Tahoma" pitchFamily="2"/>
              </a:rPr>
              <a:t>newOrder</a:t>
            </a:r>
          </a:p>
          <a:p>
            <a:pPr hangingPunct="0"/>
            <a:r>
              <a:rPr lang="en-US" sz="2177">
                <a:latin typeface="Consolas" pitchFamily="34"/>
                <a:ea typeface="MS Gothic" pitchFamily="2"/>
                <a:cs typeface="Tahoma" pitchFamily="2"/>
              </a:rPr>
              <a:t>  choice</a:t>
            </a:r>
          </a:p>
          <a:p>
            <a:pPr hangingPunct="0"/>
            <a:r>
              <a:rPr lang="en-US" sz="2177">
                <a:latin typeface="Consolas" pitchFamily="34"/>
                <a:ea typeface="MS Gothic" pitchFamily="2"/>
                <a:cs typeface="Tahoma" pitchFamily="2"/>
              </a:rPr>
              <a:t>    when </a:t>
            </a:r>
            <a:r>
              <a:rPr lang="en-US" sz="2177">
                <a:solidFill>
                  <a:srgbClr val="000080"/>
                </a:solidFill>
                <a:latin typeface="Consolas" pitchFamily="34"/>
                <a:ea typeface="MS Gothic" pitchFamily="2"/>
                <a:cs typeface="Tahoma" pitchFamily="2"/>
              </a:rPr>
              <a:t>isWidget </a:t>
            </a:r>
            <a:r>
              <a:rPr lang="en-US" sz="2177">
                <a:latin typeface="Consolas" pitchFamily="34"/>
                <a:ea typeface="MS Gothic" pitchFamily="2"/>
                <a:cs typeface="Tahoma" pitchFamily="2"/>
              </a:rPr>
              <a:t>to </a:t>
            </a:r>
            <a:r>
              <a:rPr lang="en-US" sz="2177">
                <a:solidFill>
                  <a:srgbClr val="000080"/>
                </a:solidFill>
                <a:latin typeface="Consolas" pitchFamily="34"/>
                <a:ea typeface="MS Gothic" pitchFamily="2"/>
                <a:cs typeface="Tahoma" pitchFamily="2"/>
              </a:rPr>
              <a:t>widget</a:t>
            </a:r>
          </a:p>
        </p:txBody>
      </p:sp>
    </p:spTree>
    <p:extLst>
      <p:ext uri="{BB962C8B-B14F-4D97-AF65-F5344CB8AC3E}">
        <p14:creationId xmlns:p14="http://schemas.microsoft.com/office/powerpoint/2010/main" val="319149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1572126" y="1866436"/>
            <a:ext cx="8661429" cy="4741155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ç</a:t>
            </a:r>
            <a:endParaRPr lang="en-US" dirty="0"/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2003928" y="1419014"/>
            <a:ext cx="8229627" cy="4387676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777412" y="618113"/>
            <a:ext cx="8250855" cy="223221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2560429" y="3722421"/>
            <a:ext cx="4309483" cy="1389981"/>
          </a:xfrm>
          <a:prstGeom prst="rect">
            <a:avLst/>
          </a:prstGeom>
          <a:noFill/>
          <a:ln>
            <a:noFill/>
          </a:ln>
        </p:spPr>
        <p:txBody>
          <a:bodyPr vert="horz" wrap="none" lIns="81646" tIns="40823" rIns="81646" bIns="40823" anchorCtr="0" compatLnSpc="0">
            <a:spAutoFit/>
          </a:bodyPr>
          <a:lstStyle/>
          <a:p>
            <a:pPr hangingPunct="0"/>
            <a:r>
              <a:rPr lang="en-US" sz="2177">
                <a:latin typeface="Consolas" pitchFamily="34"/>
                <a:ea typeface="MS Gothic" pitchFamily="2"/>
                <a:cs typeface="Tahoma" pitchFamily="2"/>
              </a:rPr>
              <a:t>from </a:t>
            </a:r>
            <a:r>
              <a:rPr lang="en-US" sz="2177">
                <a:solidFill>
                  <a:srgbClr val="000080"/>
                </a:solidFill>
                <a:latin typeface="Consolas" pitchFamily="34"/>
                <a:ea typeface="MS Gothic" pitchFamily="2"/>
                <a:cs typeface="Tahoma" pitchFamily="2"/>
              </a:rPr>
              <a:t>newOrder</a:t>
            </a:r>
          </a:p>
          <a:p>
            <a:pPr hangingPunct="0"/>
            <a:r>
              <a:rPr lang="en-US" sz="2177">
                <a:latin typeface="Consolas" pitchFamily="34"/>
                <a:ea typeface="MS Gothic" pitchFamily="2"/>
                <a:cs typeface="Tahoma" pitchFamily="2"/>
              </a:rPr>
              <a:t>  choice</a:t>
            </a:r>
          </a:p>
          <a:p>
            <a:pPr hangingPunct="0"/>
            <a:r>
              <a:rPr lang="en-US" sz="2177">
                <a:latin typeface="Consolas" pitchFamily="34"/>
                <a:ea typeface="MS Gothic" pitchFamily="2"/>
                <a:cs typeface="Tahoma" pitchFamily="2"/>
              </a:rPr>
              <a:t>    when </a:t>
            </a:r>
            <a:r>
              <a:rPr lang="en-US" sz="2177">
                <a:solidFill>
                  <a:srgbClr val="000080"/>
                </a:solidFill>
                <a:latin typeface="Consolas" pitchFamily="34"/>
                <a:ea typeface="MS Gothic" pitchFamily="2"/>
                <a:cs typeface="Tahoma" pitchFamily="2"/>
              </a:rPr>
              <a:t>isWidget </a:t>
            </a:r>
            <a:r>
              <a:rPr lang="en-US" sz="2177">
                <a:latin typeface="Consolas" pitchFamily="34"/>
                <a:ea typeface="MS Gothic" pitchFamily="2"/>
                <a:cs typeface="Tahoma" pitchFamily="2"/>
              </a:rPr>
              <a:t>to </a:t>
            </a:r>
            <a:r>
              <a:rPr lang="en-US" sz="2177">
                <a:solidFill>
                  <a:srgbClr val="000080"/>
                </a:solidFill>
                <a:latin typeface="Consolas" pitchFamily="34"/>
                <a:ea typeface="MS Gothic" pitchFamily="2"/>
                <a:cs typeface="Tahoma" pitchFamily="2"/>
              </a:rPr>
              <a:t>widget</a:t>
            </a:r>
          </a:p>
          <a:p>
            <a:pPr hangingPunct="0"/>
            <a:r>
              <a:rPr lang="en-US" sz="2177">
                <a:latin typeface="Consolas" pitchFamily="34"/>
                <a:ea typeface="MS Gothic" pitchFamily="2"/>
                <a:cs typeface="Tahoma" pitchFamily="2"/>
              </a:rPr>
              <a:t>    otherwise to </a:t>
            </a:r>
            <a:r>
              <a:rPr lang="en-US" sz="2177">
                <a:solidFill>
                  <a:srgbClr val="000080"/>
                </a:solidFill>
                <a:latin typeface="Consolas" pitchFamily="34"/>
                <a:ea typeface="MS Gothic" pitchFamily="2"/>
                <a:cs typeface="Tahoma" pitchFamily="2"/>
              </a:rPr>
              <a:t>gadget</a:t>
            </a:r>
          </a:p>
        </p:txBody>
      </p:sp>
    </p:spTree>
    <p:extLst>
      <p:ext uri="{BB962C8B-B14F-4D97-AF65-F5344CB8AC3E}">
        <p14:creationId xmlns:p14="http://schemas.microsoft.com/office/powerpoint/2010/main" val="1024419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1572126" y="1866436"/>
            <a:ext cx="8661429" cy="4741155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ç</a:t>
            </a:r>
            <a:endParaRPr lang="en-US" dirty="0"/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2003928" y="1419014"/>
            <a:ext cx="8229627" cy="4387676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777412" y="618113"/>
            <a:ext cx="8250855" cy="223221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2560430" y="3722421"/>
            <a:ext cx="4616490" cy="1389981"/>
          </a:xfrm>
          <a:prstGeom prst="rect">
            <a:avLst/>
          </a:prstGeom>
          <a:noFill/>
          <a:ln>
            <a:noFill/>
          </a:ln>
        </p:spPr>
        <p:txBody>
          <a:bodyPr vert="horz" wrap="none" lIns="81646" tIns="40823" rIns="81646" bIns="40823" anchorCtr="0" compatLnSpc="0">
            <a:spAutoFit/>
          </a:bodyPr>
          <a:lstStyle/>
          <a:p>
            <a:pPr hangingPunct="0"/>
            <a:r>
              <a:rPr lang="en-US" sz="2177">
                <a:latin typeface="Consolas" pitchFamily="34"/>
                <a:ea typeface="MS Gothic" pitchFamily="2"/>
                <a:cs typeface="Tahoma" pitchFamily="2"/>
              </a:rPr>
              <a:t>from(</a:t>
            </a:r>
            <a:r>
              <a:rPr lang="en-US" sz="2177">
                <a:solidFill>
                  <a:srgbClr val="000080"/>
                </a:solidFill>
                <a:latin typeface="Consolas" pitchFamily="34"/>
                <a:ea typeface="MS Gothic" pitchFamily="2"/>
                <a:cs typeface="Tahoma" pitchFamily="2"/>
              </a:rPr>
              <a:t>newOrder</a:t>
            </a:r>
            <a:r>
              <a:rPr lang="en-US" sz="2177">
                <a:latin typeface="Consolas" pitchFamily="34"/>
                <a:ea typeface="MS Gothic" pitchFamily="2"/>
                <a:cs typeface="Tahoma" pitchFamily="2"/>
              </a:rPr>
              <a:t>)</a:t>
            </a:r>
          </a:p>
          <a:p>
            <a:pPr hangingPunct="0"/>
            <a:r>
              <a:rPr lang="en-US" sz="2177">
                <a:latin typeface="Consolas" pitchFamily="34"/>
                <a:ea typeface="MS Gothic" pitchFamily="2"/>
                <a:cs typeface="Tahoma" pitchFamily="2"/>
              </a:rPr>
              <a:t>  choice</a:t>
            </a:r>
          </a:p>
          <a:p>
            <a:pPr hangingPunct="0"/>
            <a:r>
              <a:rPr lang="en-US" sz="2177">
                <a:latin typeface="Consolas" pitchFamily="34"/>
                <a:ea typeface="MS Gothic" pitchFamily="2"/>
                <a:cs typeface="Tahoma" pitchFamily="2"/>
              </a:rPr>
              <a:t>    when(</a:t>
            </a:r>
            <a:r>
              <a:rPr lang="en-US" sz="2177">
                <a:solidFill>
                  <a:srgbClr val="000080"/>
                </a:solidFill>
                <a:latin typeface="Consolas" pitchFamily="34"/>
                <a:ea typeface="MS Gothic" pitchFamily="2"/>
                <a:cs typeface="Tahoma" pitchFamily="2"/>
              </a:rPr>
              <a:t>isWidget</a:t>
            </a:r>
            <a:r>
              <a:rPr lang="en-US" sz="2177">
                <a:latin typeface="Consolas" pitchFamily="34"/>
                <a:ea typeface="MS Gothic" pitchFamily="2"/>
                <a:cs typeface="Tahoma" pitchFamily="2"/>
              </a:rPr>
              <a:t>) to(</a:t>
            </a:r>
            <a:r>
              <a:rPr lang="en-US" sz="2177">
                <a:solidFill>
                  <a:srgbClr val="000080"/>
                </a:solidFill>
                <a:latin typeface="Consolas" pitchFamily="34"/>
                <a:ea typeface="MS Gothic" pitchFamily="2"/>
                <a:cs typeface="Tahoma" pitchFamily="2"/>
              </a:rPr>
              <a:t>widget</a:t>
            </a:r>
            <a:r>
              <a:rPr lang="en-US" sz="2177">
                <a:latin typeface="Consolas" pitchFamily="34"/>
                <a:ea typeface="MS Gothic" pitchFamily="2"/>
                <a:cs typeface="Tahoma" pitchFamily="2"/>
              </a:rPr>
              <a:t>)</a:t>
            </a:r>
          </a:p>
          <a:p>
            <a:pPr hangingPunct="0"/>
            <a:r>
              <a:rPr lang="en-US" sz="2177">
                <a:latin typeface="Consolas" pitchFamily="34"/>
                <a:ea typeface="MS Gothic" pitchFamily="2"/>
                <a:cs typeface="Tahoma" pitchFamily="2"/>
              </a:rPr>
              <a:t>    otherwise to(</a:t>
            </a:r>
            <a:r>
              <a:rPr lang="en-US" sz="2177">
                <a:solidFill>
                  <a:srgbClr val="000080"/>
                </a:solidFill>
                <a:latin typeface="Consolas" pitchFamily="34"/>
                <a:ea typeface="MS Gothic" pitchFamily="2"/>
                <a:cs typeface="Tahoma" pitchFamily="2"/>
              </a:rPr>
              <a:t>gadget</a:t>
            </a:r>
            <a:r>
              <a:rPr lang="en-US" sz="2177">
                <a:latin typeface="Consolas" pitchFamily="34"/>
                <a:ea typeface="MS Gothic" pitchFamily="2"/>
                <a:cs typeface="Tahoma" pitchFamily="2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20188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1572126" y="1866436"/>
            <a:ext cx="8661429" cy="4741155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ç</a:t>
            </a:r>
            <a:endParaRPr lang="en-US" dirty="0"/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2003928" y="1419014"/>
            <a:ext cx="8229627" cy="4387676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777412" y="618113"/>
            <a:ext cx="8250855" cy="223221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2560430" y="3722421"/>
            <a:ext cx="4769993" cy="1389981"/>
          </a:xfrm>
          <a:prstGeom prst="rect">
            <a:avLst/>
          </a:prstGeom>
          <a:noFill/>
          <a:ln>
            <a:noFill/>
          </a:ln>
        </p:spPr>
        <p:txBody>
          <a:bodyPr vert="horz" wrap="none" lIns="81646" tIns="40823" rIns="81646" bIns="40823" anchorCtr="0" compatLnSpc="0">
            <a:spAutoFit/>
          </a:bodyPr>
          <a:lstStyle/>
          <a:p>
            <a:pPr hangingPunct="0"/>
            <a:r>
              <a:rPr lang="en-US" sz="2177">
                <a:latin typeface="Consolas" pitchFamily="34"/>
                <a:ea typeface="MS Gothic" pitchFamily="2"/>
                <a:cs typeface="Tahoma" pitchFamily="2"/>
              </a:rPr>
              <a:t>from(</a:t>
            </a:r>
            <a:r>
              <a:rPr lang="en-US" sz="2177">
                <a:solidFill>
                  <a:srgbClr val="000080"/>
                </a:solidFill>
                <a:latin typeface="Consolas" pitchFamily="34"/>
                <a:ea typeface="MS Gothic" pitchFamily="2"/>
                <a:cs typeface="Tahoma" pitchFamily="2"/>
              </a:rPr>
              <a:t>newOrder</a:t>
            </a:r>
            <a:r>
              <a:rPr lang="en-US" sz="2177">
                <a:latin typeface="Consolas" pitchFamily="34"/>
                <a:ea typeface="MS Gothic" pitchFamily="2"/>
                <a:cs typeface="Tahoma" pitchFamily="2"/>
              </a:rPr>
              <a:t>)</a:t>
            </a:r>
          </a:p>
          <a:p>
            <a:pPr hangingPunct="0"/>
            <a:r>
              <a:rPr lang="en-US" sz="2177">
                <a:latin typeface="Consolas" pitchFamily="34"/>
                <a:ea typeface="MS Gothic" pitchFamily="2"/>
                <a:cs typeface="Tahoma" pitchFamily="2"/>
              </a:rPr>
              <a:t>  .choice()</a:t>
            </a:r>
          </a:p>
          <a:p>
            <a:pPr hangingPunct="0"/>
            <a:r>
              <a:rPr lang="en-US" sz="2177">
                <a:latin typeface="Consolas" pitchFamily="34"/>
                <a:ea typeface="MS Gothic" pitchFamily="2"/>
                <a:cs typeface="Tahoma" pitchFamily="2"/>
              </a:rPr>
              <a:t>    .when(</a:t>
            </a:r>
            <a:r>
              <a:rPr lang="en-US" sz="2177">
                <a:solidFill>
                  <a:srgbClr val="000080"/>
                </a:solidFill>
                <a:latin typeface="Consolas" pitchFamily="34"/>
                <a:ea typeface="MS Gothic" pitchFamily="2"/>
                <a:cs typeface="Tahoma" pitchFamily="2"/>
              </a:rPr>
              <a:t>isWidget</a:t>
            </a:r>
            <a:r>
              <a:rPr lang="en-US" sz="2177">
                <a:latin typeface="Consolas" pitchFamily="34"/>
                <a:ea typeface="MS Gothic" pitchFamily="2"/>
                <a:cs typeface="Tahoma" pitchFamily="2"/>
              </a:rPr>
              <a:t>).to(</a:t>
            </a:r>
            <a:r>
              <a:rPr lang="en-US" sz="2177">
                <a:solidFill>
                  <a:srgbClr val="000080"/>
                </a:solidFill>
                <a:latin typeface="Consolas" pitchFamily="34"/>
                <a:ea typeface="MS Gothic" pitchFamily="2"/>
                <a:cs typeface="Tahoma" pitchFamily="2"/>
              </a:rPr>
              <a:t>widget</a:t>
            </a:r>
            <a:r>
              <a:rPr lang="en-US" sz="2177">
                <a:latin typeface="Consolas" pitchFamily="34"/>
                <a:ea typeface="MS Gothic" pitchFamily="2"/>
                <a:cs typeface="Tahoma" pitchFamily="2"/>
              </a:rPr>
              <a:t>)</a:t>
            </a:r>
          </a:p>
          <a:p>
            <a:pPr hangingPunct="0"/>
            <a:r>
              <a:rPr lang="en-US" sz="2177">
                <a:latin typeface="Consolas" pitchFamily="34"/>
                <a:ea typeface="MS Gothic" pitchFamily="2"/>
                <a:cs typeface="Tahoma" pitchFamily="2"/>
              </a:rPr>
              <a:t>    .otherwise().to(</a:t>
            </a:r>
            <a:r>
              <a:rPr lang="en-US" sz="2177">
                <a:solidFill>
                  <a:srgbClr val="000080"/>
                </a:solidFill>
                <a:latin typeface="Consolas" pitchFamily="34"/>
                <a:ea typeface="MS Gothic" pitchFamily="2"/>
                <a:cs typeface="Tahoma" pitchFamily="2"/>
              </a:rPr>
              <a:t>gadget</a:t>
            </a:r>
            <a:r>
              <a:rPr lang="en-US" sz="2177">
                <a:latin typeface="Consolas" pitchFamily="34"/>
                <a:ea typeface="MS Gothic" pitchFamily="2"/>
                <a:cs typeface="Tahoma" pitchFamily="2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968814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1572126" y="1866436"/>
            <a:ext cx="8661429" cy="4741155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ç</a:t>
            </a:r>
            <a:endParaRPr lang="en-US" dirty="0"/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2003928" y="1419014"/>
            <a:ext cx="8229627" cy="4387676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777412" y="618113"/>
            <a:ext cx="8250855" cy="223221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2440572" y="3236136"/>
            <a:ext cx="6613832" cy="2289201"/>
          </a:xfrm>
          <a:prstGeom prst="rect">
            <a:avLst/>
          </a:prstGeom>
          <a:noFill/>
          <a:ln>
            <a:noFill/>
          </a:ln>
        </p:spPr>
        <p:txBody>
          <a:bodyPr vert="horz" wrap="none" lIns="81646" tIns="40823" rIns="81646" bIns="40823" anchorCtr="0" compatLnSpc="0">
            <a:spAutoFit/>
          </a:bodyPr>
          <a:lstStyle/>
          <a:p>
            <a:pPr hangingPunct="0"/>
            <a:r>
              <a:rPr lang="en-US" sz="1633">
                <a:latin typeface="Consolas" pitchFamily="34"/>
                <a:ea typeface="MS Gothic" pitchFamily="2"/>
                <a:cs typeface="Tahoma" pitchFamily="2"/>
              </a:rPr>
              <a:t>Endpoint </a:t>
            </a:r>
            <a:r>
              <a:rPr lang="en-US" sz="1633">
                <a:solidFill>
                  <a:srgbClr val="000080"/>
                </a:solidFill>
                <a:latin typeface="Consolas" pitchFamily="34"/>
                <a:ea typeface="MS Gothic" pitchFamily="2"/>
                <a:cs typeface="Tahoma" pitchFamily="2"/>
              </a:rPr>
              <a:t>newOrder</a:t>
            </a:r>
            <a:r>
              <a:rPr lang="en-US" sz="1633">
                <a:latin typeface="Consolas" pitchFamily="34"/>
                <a:ea typeface="MS Gothic" pitchFamily="2"/>
                <a:cs typeface="Tahoma" pitchFamily="2"/>
              </a:rPr>
              <a:t> = endpoint(</a:t>
            </a:r>
            <a:r>
              <a:rPr lang="en-US" sz="1633">
                <a:solidFill>
                  <a:srgbClr val="000080"/>
                </a:solidFill>
                <a:latin typeface="Consolas" pitchFamily="34"/>
                <a:ea typeface="MS Gothic" pitchFamily="2"/>
                <a:cs typeface="Tahoma" pitchFamily="2"/>
              </a:rPr>
              <a:t>"activemq:queue:newOrder"</a:t>
            </a:r>
            <a:r>
              <a:rPr lang="en-US" sz="1633">
                <a:latin typeface="Consolas" pitchFamily="34"/>
                <a:ea typeface="MS Gothic" pitchFamily="2"/>
                <a:cs typeface="Tahoma" pitchFamily="2"/>
              </a:rPr>
              <a:t>);</a:t>
            </a:r>
          </a:p>
          <a:p>
            <a:pPr hangingPunct="0"/>
            <a:endParaRPr lang="en-US" sz="1633">
              <a:latin typeface="Consolas" pitchFamily="34"/>
              <a:ea typeface="MS Gothic" pitchFamily="2"/>
              <a:cs typeface="Tahoma" pitchFamily="2"/>
            </a:endParaRPr>
          </a:p>
          <a:p>
            <a:pPr hangingPunct="0"/>
            <a:endParaRPr lang="en-US" sz="1633">
              <a:latin typeface="Consolas" pitchFamily="34"/>
              <a:ea typeface="MS Gothic" pitchFamily="2"/>
              <a:cs typeface="Tahoma" pitchFamily="2"/>
            </a:endParaRPr>
          </a:p>
          <a:p>
            <a:pPr hangingPunct="0"/>
            <a:endParaRPr lang="en-US" sz="1633">
              <a:latin typeface="Consolas" pitchFamily="34"/>
              <a:ea typeface="MS Gothic" pitchFamily="2"/>
              <a:cs typeface="Tahoma" pitchFamily="2"/>
            </a:endParaRPr>
          </a:p>
          <a:p>
            <a:pPr hangingPunct="0"/>
            <a:endParaRPr lang="en-US" sz="1633">
              <a:latin typeface="Consolas" pitchFamily="34"/>
              <a:ea typeface="MS Gothic" pitchFamily="2"/>
              <a:cs typeface="Tahoma" pitchFamily="2"/>
            </a:endParaRPr>
          </a:p>
          <a:p>
            <a:pPr hangingPunct="0"/>
            <a:r>
              <a:rPr lang="en-US" sz="1633">
                <a:latin typeface="Consolas" pitchFamily="34"/>
                <a:ea typeface="MS Gothic" pitchFamily="2"/>
                <a:cs typeface="Tahoma" pitchFamily="2"/>
              </a:rPr>
              <a:t>from(</a:t>
            </a:r>
            <a:r>
              <a:rPr lang="en-US" sz="1633">
                <a:solidFill>
                  <a:srgbClr val="000080"/>
                </a:solidFill>
                <a:latin typeface="Consolas" pitchFamily="34"/>
                <a:ea typeface="MS Gothic" pitchFamily="2"/>
                <a:cs typeface="Tahoma" pitchFamily="2"/>
              </a:rPr>
              <a:t>newOrder</a:t>
            </a:r>
            <a:r>
              <a:rPr lang="en-US" sz="1633">
                <a:latin typeface="Consolas" pitchFamily="34"/>
                <a:ea typeface="MS Gothic" pitchFamily="2"/>
                <a:cs typeface="Tahoma" pitchFamily="2"/>
              </a:rPr>
              <a:t>)</a:t>
            </a:r>
          </a:p>
          <a:p>
            <a:pPr hangingPunct="0"/>
            <a:r>
              <a:rPr lang="en-US" sz="1633">
                <a:latin typeface="Consolas" pitchFamily="34"/>
                <a:ea typeface="MS Gothic" pitchFamily="2"/>
                <a:cs typeface="Tahoma" pitchFamily="2"/>
              </a:rPr>
              <a:t>  .choice()</a:t>
            </a:r>
          </a:p>
          <a:p>
            <a:pPr hangingPunct="0"/>
            <a:r>
              <a:rPr lang="en-US" sz="1633">
                <a:latin typeface="Consolas" pitchFamily="34"/>
                <a:ea typeface="MS Gothic" pitchFamily="2"/>
                <a:cs typeface="Tahoma" pitchFamily="2"/>
              </a:rPr>
              <a:t>    .when(</a:t>
            </a:r>
            <a:r>
              <a:rPr lang="en-US" sz="1633">
                <a:solidFill>
                  <a:srgbClr val="000080"/>
                </a:solidFill>
                <a:latin typeface="Consolas" pitchFamily="34"/>
                <a:ea typeface="MS Gothic" pitchFamily="2"/>
                <a:cs typeface="Tahoma" pitchFamily="2"/>
              </a:rPr>
              <a:t>isWidget</a:t>
            </a:r>
            <a:r>
              <a:rPr lang="en-US" sz="1633">
                <a:latin typeface="Consolas" pitchFamily="34"/>
                <a:ea typeface="MS Gothic" pitchFamily="2"/>
                <a:cs typeface="Tahoma" pitchFamily="2"/>
              </a:rPr>
              <a:t>).to(</a:t>
            </a:r>
            <a:r>
              <a:rPr lang="en-US" sz="1633">
                <a:solidFill>
                  <a:srgbClr val="000080"/>
                </a:solidFill>
                <a:latin typeface="Consolas" pitchFamily="34"/>
                <a:ea typeface="MS Gothic" pitchFamily="2"/>
                <a:cs typeface="Tahoma" pitchFamily="2"/>
              </a:rPr>
              <a:t>widget</a:t>
            </a:r>
            <a:r>
              <a:rPr lang="en-US" sz="1633">
                <a:latin typeface="Consolas" pitchFamily="34"/>
                <a:ea typeface="MS Gothic" pitchFamily="2"/>
                <a:cs typeface="Tahoma" pitchFamily="2"/>
              </a:rPr>
              <a:t>)</a:t>
            </a:r>
          </a:p>
          <a:p>
            <a:pPr hangingPunct="0"/>
            <a:r>
              <a:rPr lang="en-US" sz="1633">
                <a:latin typeface="Consolas" pitchFamily="34"/>
                <a:ea typeface="MS Gothic" pitchFamily="2"/>
                <a:cs typeface="Tahoma" pitchFamily="2"/>
              </a:rPr>
              <a:t>    .otherwise().to(</a:t>
            </a:r>
            <a:r>
              <a:rPr lang="en-US" sz="1633">
                <a:solidFill>
                  <a:srgbClr val="000080"/>
                </a:solidFill>
                <a:latin typeface="Consolas" pitchFamily="34"/>
                <a:ea typeface="MS Gothic" pitchFamily="2"/>
                <a:cs typeface="Tahoma" pitchFamily="2"/>
              </a:rPr>
              <a:t>gadget</a:t>
            </a:r>
            <a:r>
              <a:rPr lang="en-US" sz="1633">
                <a:latin typeface="Consolas" pitchFamily="34"/>
                <a:ea typeface="MS Gothic" pitchFamily="2"/>
                <a:cs typeface="Tahoma" pitchFamily="2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1407031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1572126" y="1866436"/>
            <a:ext cx="8661429" cy="4741155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ç</a:t>
            </a:r>
            <a:endParaRPr lang="en-US" dirty="0"/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2003928" y="1419014"/>
            <a:ext cx="8229627" cy="4387676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777412" y="618113"/>
            <a:ext cx="8250855" cy="223221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2440572" y="3236136"/>
            <a:ext cx="6613832" cy="2289201"/>
          </a:xfrm>
          <a:prstGeom prst="rect">
            <a:avLst/>
          </a:prstGeom>
          <a:noFill/>
          <a:ln>
            <a:noFill/>
          </a:ln>
        </p:spPr>
        <p:txBody>
          <a:bodyPr vert="horz" wrap="none" lIns="81646" tIns="40823" rIns="81646" bIns="40823" anchorCtr="0" compatLnSpc="0">
            <a:spAutoFit/>
          </a:bodyPr>
          <a:lstStyle/>
          <a:p>
            <a:pPr hangingPunct="0"/>
            <a:r>
              <a:rPr lang="en-US" sz="1633">
                <a:latin typeface="Consolas" pitchFamily="34"/>
                <a:ea typeface="MS Gothic" pitchFamily="2"/>
                <a:cs typeface="Tahoma" pitchFamily="2"/>
              </a:rPr>
              <a:t>Endpoint </a:t>
            </a:r>
            <a:r>
              <a:rPr lang="en-US" sz="1633">
                <a:solidFill>
                  <a:srgbClr val="000080"/>
                </a:solidFill>
                <a:latin typeface="Consolas" pitchFamily="34"/>
                <a:ea typeface="MS Gothic" pitchFamily="2"/>
                <a:cs typeface="Tahoma" pitchFamily="2"/>
              </a:rPr>
              <a:t>newOrder</a:t>
            </a:r>
            <a:r>
              <a:rPr lang="en-US" sz="1633">
                <a:latin typeface="Consolas" pitchFamily="34"/>
                <a:ea typeface="MS Gothic" pitchFamily="2"/>
                <a:cs typeface="Tahoma" pitchFamily="2"/>
              </a:rPr>
              <a:t> = endpoint(</a:t>
            </a:r>
            <a:r>
              <a:rPr lang="en-US" sz="1633">
                <a:solidFill>
                  <a:srgbClr val="000080"/>
                </a:solidFill>
                <a:latin typeface="Consolas" pitchFamily="34"/>
                <a:ea typeface="MS Gothic" pitchFamily="2"/>
                <a:cs typeface="Tahoma" pitchFamily="2"/>
              </a:rPr>
              <a:t>"activemq:queue:newOrder"</a:t>
            </a:r>
            <a:r>
              <a:rPr lang="en-US" sz="1633">
                <a:latin typeface="Consolas" pitchFamily="34"/>
                <a:ea typeface="MS Gothic" pitchFamily="2"/>
                <a:cs typeface="Tahoma" pitchFamily="2"/>
              </a:rPr>
              <a:t>);</a:t>
            </a:r>
          </a:p>
          <a:p>
            <a:pPr hangingPunct="0"/>
            <a:r>
              <a:rPr lang="en-US" sz="1633">
                <a:latin typeface="Consolas" pitchFamily="34"/>
                <a:ea typeface="MS Gothic" pitchFamily="2"/>
                <a:cs typeface="Tahoma" pitchFamily="2"/>
              </a:rPr>
              <a:t>Predicate </a:t>
            </a:r>
            <a:r>
              <a:rPr lang="en-US" sz="1633">
                <a:solidFill>
                  <a:srgbClr val="000080"/>
                </a:solidFill>
                <a:latin typeface="Consolas" pitchFamily="34"/>
                <a:ea typeface="MS Gothic" pitchFamily="2"/>
                <a:cs typeface="Tahoma" pitchFamily="2"/>
              </a:rPr>
              <a:t>isWidget</a:t>
            </a:r>
            <a:r>
              <a:rPr lang="en-US" sz="1633">
                <a:latin typeface="Consolas" pitchFamily="34"/>
                <a:ea typeface="MS Gothic" pitchFamily="2"/>
                <a:cs typeface="Tahoma" pitchFamily="2"/>
              </a:rPr>
              <a:t> = xpath(</a:t>
            </a:r>
            <a:r>
              <a:rPr lang="en-US" sz="1633">
                <a:solidFill>
                  <a:srgbClr val="000080"/>
                </a:solidFill>
                <a:latin typeface="Consolas" pitchFamily="34"/>
                <a:ea typeface="MS Gothic" pitchFamily="2"/>
                <a:cs typeface="Tahoma" pitchFamily="2"/>
              </a:rPr>
              <a:t>"/order/product = 'widget'"</a:t>
            </a:r>
            <a:r>
              <a:rPr lang="en-US" sz="1633">
                <a:latin typeface="Consolas" pitchFamily="34"/>
                <a:ea typeface="MS Gothic" pitchFamily="2"/>
                <a:cs typeface="Tahoma" pitchFamily="2"/>
              </a:rPr>
              <a:t>);</a:t>
            </a:r>
          </a:p>
          <a:p>
            <a:pPr hangingPunct="0"/>
            <a:endParaRPr lang="en-US" sz="1633">
              <a:latin typeface="Consolas" pitchFamily="34"/>
              <a:ea typeface="MS Gothic" pitchFamily="2"/>
              <a:cs typeface="Tahoma" pitchFamily="2"/>
            </a:endParaRPr>
          </a:p>
          <a:p>
            <a:pPr hangingPunct="0"/>
            <a:endParaRPr lang="en-US" sz="1633">
              <a:latin typeface="Consolas" pitchFamily="34"/>
              <a:ea typeface="MS Gothic" pitchFamily="2"/>
              <a:cs typeface="Tahoma" pitchFamily="2"/>
            </a:endParaRPr>
          </a:p>
          <a:p>
            <a:pPr hangingPunct="0"/>
            <a:endParaRPr lang="en-US" sz="1633">
              <a:latin typeface="Consolas" pitchFamily="34"/>
              <a:ea typeface="MS Gothic" pitchFamily="2"/>
              <a:cs typeface="Tahoma" pitchFamily="2"/>
            </a:endParaRPr>
          </a:p>
          <a:p>
            <a:pPr hangingPunct="0"/>
            <a:r>
              <a:rPr lang="en-US" sz="1633">
                <a:latin typeface="Consolas" pitchFamily="34"/>
                <a:ea typeface="MS Gothic" pitchFamily="2"/>
                <a:cs typeface="Tahoma" pitchFamily="2"/>
              </a:rPr>
              <a:t>from(</a:t>
            </a:r>
            <a:r>
              <a:rPr lang="en-US" sz="1633">
                <a:solidFill>
                  <a:srgbClr val="000080"/>
                </a:solidFill>
                <a:latin typeface="Consolas" pitchFamily="34"/>
                <a:ea typeface="MS Gothic" pitchFamily="2"/>
                <a:cs typeface="Tahoma" pitchFamily="2"/>
              </a:rPr>
              <a:t>newOrder</a:t>
            </a:r>
            <a:r>
              <a:rPr lang="en-US" sz="1633">
                <a:latin typeface="Consolas" pitchFamily="34"/>
                <a:ea typeface="MS Gothic" pitchFamily="2"/>
                <a:cs typeface="Tahoma" pitchFamily="2"/>
              </a:rPr>
              <a:t>)</a:t>
            </a:r>
          </a:p>
          <a:p>
            <a:pPr hangingPunct="0"/>
            <a:r>
              <a:rPr lang="en-US" sz="1633">
                <a:latin typeface="Consolas" pitchFamily="34"/>
                <a:ea typeface="MS Gothic" pitchFamily="2"/>
                <a:cs typeface="Tahoma" pitchFamily="2"/>
              </a:rPr>
              <a:t>  .choice()</a:t>
            </a:r>
          </a:p>
          <a:p>
            <a:pPr hangingPunct="0"/>
            <a:r>
              <a:rPr lang="en-US" sz="1633">
                <a:latin typeface="Consolas" pitchFamily="34"/>
                <a:ea typeface="MS Gothic" pitchFamily="2"/>
                <a:cs typeface="Tahoma" pitchFamily="2"/>
              </a:rPr>
              <a:t>    .when(</a:t>
            </a:r>
            <a:r>
              <a:rPr lang="en-US" sz="1633">
                <a:solidFill>
                  <a:srgbClr val="000080"/>
                </a:solidFill>
                <a:latin typeface="Consolas" pitchFamily="34"/>
                <a:ea typeface="MS Gothic" pitchFamily="2"/>
                <a:cs typeface="Tahoma" pitchFamily="2"/>
              </a:rPr>
              <a:t>isWidget</a:t>
            </a:r>
            <a:r>
              <a:rPr lang="en-US" sz="1633">
                <a:latin typeface="Consolas" pitchFamily="34"/>
                <a:ea typeface="MS Gothic" pitchFamily="2"/>
                <a:cs typeface="Tahoma" pitchFamily="2"/>
              </a:rPr>
              <a:t>).to(</a:t>
            </a:r>
            <a:r>
              <a:rPr lang="en-US" sz="1633">
                <a:solidFill>
                  <a:srgbClr val="000080"/>
                </a:solidFill>
                <a:latin typeface="Consolas" pitchFamily="34"/>
                <a:ea typeface="MS Gothic" pitchFamily="2"/>
                <a:cs typeface="Tahoma" pitchFamily="2"/>
              </a:rPr>
              <a:t>widget</a:t>
            </a:r>
            <a:r>
              <a:rPr lang="en-US" sz="1633">
                <a:latin typeface="Consolas" pitchFamily="34"/>
                <a:ea typeface="MS Gothic" pitchFamily="2"/>
                <a:cs typeface="Tahoma" pitchFamily="2"/>
              </a:rPr>
              <a:t>)</a:t>
            </a:r>
          </a:p>
          <a:p>
            <a:pPr hangingPunct="0"/>
            <a:r>
              <a:rPr lang="en-US" sz="1633">
                <a:latin typeface="Consolas" pitchFamily="34"/>
                <a:ea typeface="MS Gothic" pitchFamily="2"/>
                <a:cs typeface="Tahoma" pitchFamily="2"/>
              </a:rPr>
              <a:t>    .otherwise().to(</a:t>
            </a:r>
            <a:r>
              <a:rPr lang="en-US" sz="1633">
                <a:solidFill>
                  <a:srgbClr val="000080"/>
                </a:solidFill>
                <a:latin typeface="Consolas" pitchFamily="34"/>
                <a:ea typeface="MS Gothic" pitchFamily="2"/>
                <a:cs typeface="Tahoma" pitchFamily="2"/>
              </a:rPr>
              <a:t>gadget</a:t>
            </a:r>
            <a:r>
              <a:rPr lang="en-US" sz="1633">
                <a:latin typeface="Consolas" pitchFamily="34"/>
                <a:ea typeface="MS Gothic" pitchFamily="2"/>
                <a:cs typeface="Tahoma" pitchFamily="2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1694443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1572126" y="1866436"/>
            <a:ext cx="8661429" cy="4741155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ç</a:t>
            </a:r>
            <a:endParaRPr lang="en-US" dirty="0"/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2003928" y="1419014"/>
            <a:ext cx="8229627" cy="4387676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777412" y="618113"/>
            <a:ext cx="8250855" cy="223221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/>
          <p:cNvSpPr txBox="1"/>
          <p:nvPr/>
        </p:nvSpPr>
        <p:spPr>
          <a:xfrm>
            <a:off x="2440572" y="3236136"/>
            <a:ext cx="6613832" cy="2289201"/>
          </a:xfrm>
          <a:prstGeom prst="rect">
            <a:avLst/>
          </a:prstGeom>
          <a:noFill/>
          <a:ln>
            <a:noFill/>
          </a:ln>
        </p:spPr>
        <p:txBody>
          <a:bodyPr vert="horz" wrap="none" lIns="81646" tIns="40823" rIns="81646" bIns="40823" anchorCtr="0" compatLnSpc="0">
            <a:spAutoFit/>
          </a:bodyPr>
          <a:lstStyle/>
          <a:p>
            <a:pPr hangingPunct="0"/>
            <a:r>
              <a:rPr lang="en-US" sz="1633">
                <a:latin typeface="Consolas" pitchFamily="34"/>
                <a:ea typeface="MS Gothic" pitchFamily="2"/>
                <a:cs typeface="Tahoma" pitchFamily="2"/>
              </a:rPr>
              <a:t>Endpoint </a:t>
            </a:r>
            <a:r>
              <a:rPr lang="en-US" sz="1633">
                <a:solidFill>
                  <a:srgbClr val="000080"/>
                </a:solidFill>
                <a:latin typeface="Consolas" pitchFamily="34"/>
                <a:ea typeface="MS Gothic" pitchFamily="2"/>
                <a:cs typeface="Tahoma" pitchFamily="2"/>
              </a:rPr>
              <a:t>newOrder</a:t>
            </a:r>
            <a:r>
              <a:rPr lang="en-US" sz="1633">
                <a:latin typeface="Consolas" pitchFamily="34"/>
                <a:ea typeface="MS Gothic" pitchFamily="2"/>
                <a:cs typeface="Tahoma" pitchFamily="2"/>
              </a:rPr>
              <a:t> = endpoint(</a:t>
            </a:r>
            <a:r>
              <a:rPr lang="en-US" sz="1633">
                <a:solidFill>
                  <a:srgbClr val="000080"/>
                </a:solidFill>
                <a:latin typeface="Consolas" pitchFamily="34"/>
                <a:ea typeface="MS Gothic" pitchFamily="2"/>
                <a:cs typeface="Tahoma" pitchFamily="2"/>
              </a:rPr>
              <a:t>"activemq:queue:newOrder"</a:t>
            </a:r>
            <a:r>
              <a:rPr lang="en-US" sz="1633">
                <a:latin typeface="Consolas" pitchFamily="34"/>
                <a:ea typeface="MS Gothic" pitchFamily="2"/>
                <a:cs typeface="Tahoma" pitchFamily="2"/>
              </a:rPr>
              <a:t>);</a:t>
            </a:r>
          </a:p>
          <a:p>
            <a:pPr hangingPunct="0"/>
            <a:r>
              <a:rPr lang="en-US" sz="1633">
                <a:latin typeface="Consolas" pitchFamily="34"/>
                <a:ea typeface="MS Gothic" pitchFamily="2"/>
                <a:cs typeface="Tahoma" pitchFamily="2"/>
              </a:rPr>
              <a:t>Predicate </a:t>
            </a:r>
            <a:r>
              <a:rPr lang="en-US" sz="1633">
                <a:solidFill>
                  <a:srgbClr val="000080"/>
                </a:solidFill>
                <a:latin typeface="Consolas" pitchFamily="34"/>
                <a:ea typeface="MS Gothic" pitchFamily="2"/>
                <a:cs typeface="Tahoma" pitchFamily="2"/>
              </a:rPr>
              <a:t>isWidget</a:t>
            </a:r>
            <a:r>
              <a:rPr lang="en-US" sz="1633">
                <a:latin typeface="Consolas" pitchFamily="34"/>
                <a:ea typeface="MS Gothic" pitchFamily="2"/>
                <a:cs typeface="Tahoma" pitchFamily="2"/>
              </a:rPr>
              <a:t> = xpath(</a:t>
            </a:r>
            <a:r>
              <a:rPr lang="en-US" sz="1633">
                <a:solidFill>
                  <a:srgbClr val="000080"/>
                </a:solidFill>
                <a:latin typeface="Consolas" pitchFamily="34"/>
                <a:ea typeface="MS Gothic" pitchFamily="2"/>
                <a:cs typeface="Tahoma" pitchFamily="2"/>
              </a:rPr>
              <a:t>"/order/product = 'widget'"</a:t>
            </a:r>
            <a:r>
              <a:rPr lang="en-US" sz="1633">
                <a:latin typeface="Consolas" pitchFamily="34"/>
                <a:ea typeface="MS Gothic" pitchFamily="2"/>
                <a:cs typeface="Tahoma" pitchFamily="2"/>
              </a:rPr>
              <a:t>);</a:t>
            </a:r>
          </a:p>
          <a:p>
            <a:pPr hangingPunct="0"/>
            <a:r>
              <a:rPr lang="en-US" sz="1633">
                <a:latin typeface="Consolas" pitchFamily="34"/>
                <a:ea typeface="MS Gothic" pitchFamily="2"/>
                <a:cs typeface="Tahoma" pitchFamily="2"/>
              </a:rPr>
              <a:t>Endpoint </a:t>
            </a:r>
            <a:r>
              <a:rPr lang="en-US" sz="1633">
                <a:solidFill>
                  <a:srgbClr val="000080"/>
                </a:solidFill>
                <a:latin typeface="Consolas" pitchFamily="34"/>
                <a:ea typeface="MS Gothic" pitchFamily="2"/>
                <a:cs typeface="Tahoma" pitchFamily="2"/>
              </a:rPr>
              <a:t>widget</a:t>
            </a:r>
            <a:r>
              <a:rPr lang="en-US" sz="1633">
                <a:latin typeface="Consolas" pitchFamily="34"/>
                <a:ea typeface="MS Gothic" pitchFamily="2"/>
                <a:cs typeface="Tahoma" pitchFamily="2"/>
              </a:rPr>
              <a:t> = endpoint(</a:t>
            </a:r>
            <a:r>
              <a:rPr lang="en-US" sz="1633">
                <a:solidFill>
                  <a:srgbClr val="000080"/>
                </a:solidFill>
                <a:latin typeface="Consolas" pitchFamily="34"/>
                <a:ea typeface="MS Gothic" pitchFamily="2"/>
                <a:cs typeface="Tahoma" pitchFamily="2"/>
              </a:rPr>
              <a:t>"activemq:queue:widget"</a:t>
            </a:r>
            <a:r>
              <a:rPr lang="en-US" sz="1633">
                <a:latin typeface="Consolas" pitchFamily="34"/>
                <a:ea typeface="MS Gothic" pitchFamily="2"/>
                <a:cs typeface="Tahoma" pitchFamily="2"/>
              </a:rPr>
              <a:t>);</a:t>
            </a:r>
          </a:p>
          <a:p>
            <a:pPr hangingPunct="0"/>
            <a:r>
              <a:rPr lang="en-US" sz="1633">
                <a:latin typeface="Consolas" pitchFamily="34"/>
                <a:ea typeface="MS Gothic" pitchFamily="2"/>
                <a:cs typeface="Tahoma" pitchFamily="2"/>
              </a:rPr>
              <a:t>Endpoint </a:t>
            </a:r>
            <a:r>
              <a:rPr lang="en-US" sz="1633">
                <a:solidFill>
                  <a:srgbClr val="000080"/>
                </a:solidFill>
                <a:latin typeface="Consolas" pitchFamily="34"/>
                <a:ea typeface="MS Gothic" pitchFamily="2"/>
                <a:cs typeface="Tahoma" pitchFamily="2"/>
              </a:rPr>
              <a:t>gadget</a:t>
            </a:r>
            <a:r>
              <a:rPr lang="en-US" sz="1633">
                <a:latin typeface="Consolas" pitchFamily="34"/>
                <a:ea typeface="MS Gothic" pitchFamily="2"/>
                <a:cs typeface="Tahoma" pitchFamily="2"/>
              </a:rPr>
              <a:t> = endpoint(</a:t>
            </a:r>
            <a:r>
              <a:rPr lang="en-US" sz="1633">
                <a:solidFill>
                  <a:srgbClr val="000080"/>
                </a:solidFill>
                <a:latin typeface="Consolas" pitchFamily="34"/>
                <a:ea typeface="MS Gothic" pitchFamily="2"/>
                <a:cs typeface="Tahoma" pitchFamily="2"/>
              </a:rPr>
              <a:t>"activemq:queue:gadget"</a:t>
            </a:r>
            <a:r>
              <a:rPr lang="en-US" sz="1633">
                <a:latin typeface="Consolas" pitchFamily="34"/>
                <a:ea typeface="MS Gothic" pitchFamily="2"/>
                <a:cs typeface="Tahoma" pitchFamily="2"/>
              </a:rPr>
              <a:t>);</a:t>
            </a:r>
          </a:p>
          <a:p>
            <a:pPr hangingPunct="0"/>
            <a:endParaRPr lang="en-US" sz="1633">
              <a:latin typeface="Consolas" pitchFamily="34"/>
              <a:ea typeface="MS Gothic" pitchFamily="2"/>
              <a:cs typeface="Tahoma" pitchFamily="2"/>
            </a:endParaRPr>
          </a:p>
          <a:p>
            <a:pPr hangingPunct="0"/>
            <a:r>
              <a:rPr lang="en-US" sz="1633">
                <a:latin typeface="Consolas" pitchFamily="34"/>
                <a:ea typeface="MS Gothic" pitchFamily="2"/>
                <a:cs typeface="Tahoma" pitchFamily="2"/>
              </a:rPr>
              <a:t>from(</a:t>
            </a:r>
            <a:r>
              <a:rPr lang="en-US" sz="1633">
                <a:solidFill>
                  <a:srgbClr val="000080"/>
                </a:solidFill>
                <a:latin typeface="Consolas" pitchFamily="34"/>
                <a:ea typeface="MS Gothic" pitchFamily="2"/>
                <a:cs typeface="Tahoma" pitchFamily="2"/>
              </a:rPr>
              <a:t>newOrder</a:t>
            </a:r>
            <a:r>
              <a:rPr lang="en-US" sz="1633">
                <a:latin typeface="Consolas" pitchFamily="34"/>
                <a:ea typeface="MS Gothic" pitchFamily="2"/>
                <a:cs typeface="Tahoma" pitchFamily="2"/>
              </a:rPr>
              <a:t>)</a:t>
            </a:r>
          </a:p>
          <a:p>
            <a:pPr hangingPunct="0"/>
            <a:r>
              <a:rPr lang="en-US" sz="1633">
                <a:latin typeface="Consolas" pitchFamily="34"/>
                <a:ea typeface="MS Gothic" pitchFamily="2"/>
                <a:cs typeface="Tahoma" pitchFamily="2"/>
              </a:rPr>
              <a:t>  .choice()</a:t>
            </a:r>
          </a:p>
          <a:p>
            <a:pPr hangingPunct="0"/>
            <a:r>
              <a:rPr lang="en-US" sz="1633">
                <a:latin typeface="Consolas" pitchFamily="34"/>
                <a:ea typeface="MS Gothic" pitchFamily="2"/>
                <a:cs typeface="Tahoma" pitchFamily="2"/>
              </a:rPr>
              <a:t>    .when(</a:t>
            </a:r>
            <a:r>
              <a:rPr lang="en-US" sz="1633">
                <a:solidFill>
                  <a:srgbClr val="000080"/>
                </a:solidFill>
                <a:latin typeface="Consolas" pitchFamily="34"/>
                <a:ea typeface="MS Gothic" pitchFamily="2"/>
                <a:cs typeface="Tahoma" pitchFamily="2"/>
              </a:rPr>
              <a:t>isWidget</a:t>
            </a:r>
            <a:r>
              <a:rPr lang="en-US" sz="1633">
                <a:latin typeface="Consolas" pitchFamily="34"/>
                <a:ea typeface="MS Gothic" pitchFamily="2"/>
                <a:cs typeface="Tahoma" pitchFamily="2"/>
              </a:rPr>
              <a:t>).to(</a:t>
            </a:r>
            <a:r>
              <a:rPr lang="en-US" sz="1633">
                <a:solidFill>
                  <a:srgbClr val="000080"/>
                </a:solidFill>
                <a:latin typeface="Consolas" pitchFamily="34"/>
                <a:ea typeface="MS Gothic" pitchFamily="2"/>
                <a:cs typeface="Tahoma" pitchFamily="2"/>
              </a:rPr>
              <a:t>widget</a:t>
            </a:r>
            <a:r>
              <a:rPr lang="en-US" sz="1633">
                <a:latin typeface="Consolas" pitchFamily="34"/>
                <a:ea typeface="MS Gothic" pitchFamily="2"/>
                <a:cs typeface="Tahoma" pitchFamily="2"/>
              </a:rPr>
              <a:t>)</a:t>
            </a:r>
          </a:p>
          <a:p>
            <a:pPr hangingPunct="0"/>
            <a:r>
              <a:rPr lang="en-US" sz="1633">
                <a:latin typeface="Consolas" pitchFamily="34"/>
                <a:ea typeface="MS Gothic" pitchFamily="2"/>
                <a:cs typeface="Tahoma" pitchFamily="2"/>
              </a:rPr>
              <a:t>    .otherwise().to(</a:t>
            </a:r>
            <a:r>
              <a:rPr lang="en-US" sz="1633">
                <a:solidFill>
                  <a:srgbClr val="000080"/>
                </a:solidFill>
                <a:latin typeface="Consolas" pitchFamily="34"/>
                <a:ea typeface="MS Gothic" pitchFamily="2"/>
                <a:cs typeface="Tahoma" pitchFamily="2"/>
              </a:rPr>
              <a:t>gadget</a:t>
            </a:r>
            <a:r>
              <a:rPr lang="en-US" sz="1633">
                <a:latin typeface="Consolas" pitchFamily="34"/>
                <a:ea typeface="MS Gothic" pitchFamily="2"/>
                <a:cs typeface="Tahoma" pitchFamily="2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918372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1572126" y="1866436"/>
            <a:ext cx="8661429" cy="4741155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ç</a:t>
            </a:r>
            <a:endParaRPr lang="en-US" dirty="0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980739" y="375297"/>
            <a:ext cx="8229627" cy="701731"/>
          </a:xfrm>
        </p:spPr>
        <p:txBody>
          <a:bodyPr>
            <a:spAutoFit/>
          </a:bodyPr>
          <a:lstStyle/>
          <a:p>
            <a:pPr lvl="0"/>
            <a:r>
              <a:rPr lang="en-US"/>
              <a:t>What is Apache Camel?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2003928" y="1419014"/>
            <a:ext cx="8229627" cy="4387676"/>
          </a:xfrm>
        </p:spPr>
        <p:txBody>
          <a:bodyPr/>
          <a:lstStyle/>
          <a:p>
            <a:pPr lvl="0"/>
            <a:r>
              <a:rPr lang="en-US"/>
              <a:t>Java Code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604844" y="1866436"/>
            <a:ext cx="7074470" cy="4741155"/>
          </a:xfrm>
          <a:prstGeom prst="rect">
            <a:avLst/>
          </a:prstGeom>
          <a:noFill/>
          <a:ln>
            <a:noFill/>
          </a:ln>
        </p:spPr>
        <p:txBody>
          <a:bodyPr vert="horz" wrap="none" lIns="81646" tIns="40823" rIns="81646" bIns="40823" anchorCtr="0" compatLnSpc="0">
            <a:spAutoFit/>
          </a:bodyPr>
          <a:lstStyle/>
          <a:p>
            <a:pPr hangingPunct="0"/>
            <a:endParaRPr lang="en-US" sz="1633" dirty="0">
              <a:latin typeface="Consolas" pitchFamily="34"/>
              <a:ea typeface="MS Gothic" pitchFamily="2"/>
              <a:cs typeface="Tahoma" pitchFamily="2"/>
            </a:endParaRPr>
          </a:p>
          <a:p>
            <a:pPr hangingPunct="0"/>
            <a:endParaRPr lang="en-US" sz="1633" dirty="0">
              <a:latin typeface="Consolas" pitchFamily="34"/>
              <a:ea typeface="MS Gothic" pitchFamily="2"/>
              <a:cs typeface="Tahoma" pitchFamily="2"/>
            </a:endParaRPr>
          </a:p>
          <a:p>
            <a:pPr hangingPunct="0"/>
            <a:endParaRPr lang="en-US" sz="1633" dirty="0">
              <a:latin typeface="Consolas" pitchFamily="34"/>
              <a:ea typeface="MS Gothic" pitchFamily="2"/>
              <a:cs typeface="Tahoma" pitchFamily="2"/>
            </a:endParaRPr>
          </a:p>
          <a:p>
            <a:pPr hangingPunct="0"/>
            <a:endParaRPr lang="en-US" sz="1633" dirty="0">
              <a:latin typeface="Consolas" pitchFamily="34"/>
              <a:ea typeface="MS Gothic" pitchFamily="2"/>
              <a:cs typeface="Tahoma" pitchFamily="2"/>
            </a:endParaRPr>
          </a:p>
          <a:p>
            <a:pPr hangingPunct="0"/>
            <a:endParaRPr lang="en-US" sz="1633" dirty="0">
              <a:latin typeface="Consolas" pitchFamily="34"/>
              <a:ea typeface="MS Gothic" pitchFamily="2"/>
              <a:cs typeface="Tahoma" pitchFamily="2"/>
            </a:endParaRPr>
          </a:p>
          <a:p>
            <a:pPr hangingPunct="0"/>
            <a:endParaRPr lang="en-US" sz="1633" dirty="0">
              <a:latin typeface="Consolas" pitchFamily="34"/>
              <a:ea typeface="MS Gothic" pitchFamily="2"/>
              <a:cs typeface="Tahoma" pitchFamily="2"/>
            </a:endParaRPr>
          </a:p>
          <a:p>
            <a:pPr hangingPunct="0"/>
            <a:r>
              <a:rPr lang="en-US" sz="1633" dirty="0">
                <a:latin typeface="Consolas" pitchFamily="34"/>
                <a:ea typeface="MS Gothic" pitchFamily="2"/>
                <a:cs typeface="Tahoma" pitchFamily="2"/>
              </a:rPr>
              <a:t>  </a:t>
            </a:r>
            <a:r>
              <a:rPr lang="en-US" sz="1633" dirty="0">
                <a:solidFill>
                  <a:srgbClr val="800080"/>
                </a:solidFill>
                <a:latin typeface="Consolas" pitchFamily="34"/>
                <a:ea typeface="MS Gothic" pitchFamily="2"/>
                <a:cs typeface="Tahoma" pitchFamily="2"/>
              </a:rPr>
              <a:t>public void</a:t>
            </a:r>
            <a:r>
              <a:rPr lang="en-US" sz="1633" dirty="0">
                <a:latin typeface="Consolas" pitchFamily="34"/>
                <a:ea typeface="MS Gothic" pitchFamily="2"/>
                <a:cs typeface="Tahoma" pitchFamily="2"/>
              </a:rPr>
              <a:t> configure() </a:t>
            </a:r>
            <a:r>
              <a:rPr lang="en-US" sz="1633" dirty="0">
                <a:solidFill>
                  <a:srgbClr val="800080"/>
                </a:solidFill>
                <a:latin typeface="Consolas" pitchFamily="34"/>
                <a:ea typeface="MS Gothic" pitchFamily="2"/>
                <a:cs typeface="Tahoma" pitchFamily="2"/>
              </a:rPr>
              <a:t>throws</a:t>
            </a:r>
            <a:r>
              <a:rPr lang="en-US" sz="1633" dirty="0">
                <a:latin typeface="Consolas" pitchFamily="34"/>
                <a:ea typeface="MS Gothic" pitchFamily="2"/>
                <a:cs typeface="Tahoma" pitchFamily="2"/>
              </a:rPr>
              <a:t> Exception {</a:t>
            </a:r>
          </a:p>
          <a:p>
            <a:pPr hangingPunct="0"/>
            <a:r>
              <a:rPr lang="en-US" sz="1633" dirty="0">
                <a:latin typeface="Consolas" pitchFamily="34"/>
                <a:ea typeface="MS Gothic" pitchFamily="2"/>
                <a:cs typeface="Tahoma" pitchFamily="2"/>
              </a:rPr>
              <a:t>    Endpoint </a:t>
            </a:r>
            <a:r>
              <a:rPr lang="en-US" sz="1633" dirty="0" err="1">
                <a:solidFill>
                  <a:srgbClr val="000080"/>
                </a:solidFill>
                <a:latin typeface="Consolas" pitchFamily="34"/>
                <a:ea typeface="MS Gothic" pitchFamily="2"/>
                <a:cs typeface="Tahoma" pitchFamily="2"/>
              </a:rPr>
              <a:t>newOrder</a:t>
            </a:r>
            <a:r>
              <a:rPr lang="en-US" sz="1633" dirty="0">
                <a:latin typeface="Consolas" pitchFamily="34"/>
                <a:ea typeface="MS Gothic" pitchFamily="2"/>
                <a:cs typeface="Tahoma" pitchFamily="2"/>
              </a:rPr>
              <a:t> = endpoint(</a:t>
            </a:r>
            <a:r>
              <a:rPr lang="en-US" sz="1633" dirty="0">
                <a:solidFill>
                  <a:srgbClr val="000080"/>
                </a:solidFill>
                <a:latin typeface="Consolas" pitchFamily="34"/>
                <a:ea typeface="MS Gothic" pitchFamily="2"/>
                <a:cs typeface="Tahoma" pitchFamily="2"/>
              </a:rPr>
              <a:t>"</a:t>
            </a:r>
            <a:r>
              <a:rPr lang="en-US" sz="1633" dirty="0" err="1">
                <a:solidFill>
                  <a:srgbClr val="000080"/>
                </a:solidFill>
                <a:latin typeface="Consolas" pitchFamily="34"/>
                <a:ea typeface="MS Gothic" pitchFamily="2"/>
                <a:cs typeface="Tahoma" pitchFamily="2"/>
              </a:rPr>
              <a:t>activemq:queue:newOrder</a:t>
            </a:r>
            <a:r>
              <a:rPr lang="en-US" sz="1633" dirty="0">
                <a:solidFill>
                  <a:srgbClr val="000080"/>
                </a:solidFill>
                <a:latin typeface="Consolas" pitchFamily="34"/>
                <a:ea typeface="MS Gothic" pitchFamily="2"/>
                <a:cs typeface="Tahoma" pitchFamily="2"/>
              </a:rPr>
              <a:t>"</a:t>
            </a:r>
            <a:r>
              <a:rPr lang="en-US" sz="1633" dirty="0">
                <a:latin typeface="Consolas" pitchFamily="34"/>
                <a:ea typeface="MS Gothic" pitchFamily="2"/>
                <a:cs typeface="Tahoma" pitchFamily="2"/>
              </a:rPr>
              <a:t>);</a:t>
            </a:r>
          </a:p>
          <a:p>
            <a:pPr hangingPunct="0"/>
            <a:r>
              <a:rPr lang="en-US" sz="1633" dirty="0">
                <a:latin typeface="Consolas" pitchFamily="34"/>
                <a:ea typeface="MS Gothic" pitchFamily="2"/>
                <a:cs typeface="Tahoma" pitchFamily="2"/>
              </a:rPr>
              <a:t>    Predicate </a:t>
            </a:r>
            <a:r>
              <a:rPr lang="en-US" sz="1633" dirty="0" err="1">
                <a:solidFill>
                  <a:srgbClr val="000080"/>
                </a:solidFill>
                <a:latin typeface="Consolas" pitchFamily="34"/>
                <a:ea typeface="MS Gothic" pitchFamily="2"/>
                <a:cs typeface="Tahoma" pitchFamily="2"/>
              </a:rPr>
              <a:t>isWidget</a:t>
            </a:r>
            <a:r>
              <a:rPr lang="en-US" sz="1633" dirty="0">
                <a:latin typeface="Consolas" pitchFamily="34"/>
                <a:ea typeface="MS Gothic" pitchFamily="2"/>
                <a:cs typeface="Tahoma" pitchFamily="2"/>
              </a:rPr>
              <a:t> = </a:t>
            </a:r>
            <a:r>
              <a:rPr lang="en-US" sz="1633" dirty="0" err="1">
                <a:latin typeface="Consolas" pitchFamily="34"/>
                <a:ea typeface="MS Gothic" pitchFamily="2"/>
                <a:cs typeface="Tahoma" pitchFamily="2"/>
              </a:rPr>
              <a:t>xpath</a:t>
            </a:r>
            <a:r>
              <a:rPr lang="en-US" sz="1633" dirty="0">
                <a:latin typeface="Consolas" pitchFamily="34"/>
                <a:ea typeface="MS Gothic" pitchFamily="2"/>
                <a:cs typeface="Tahoma" pitchFamily="2"/>
              </a:rPr>
              <a:t>(</a:t>
            </a:r>
            <a:r>
              <a:rPr lang="en-US" sz="1633" dirty="0">
                <a:solidFill>
                  <a:srgbClr val="000080"/>
                </a:solidFill>
                <a:latin typeface="Consolas" pitchFamily="34"/>
                <a:ea typeface="MS Gothic" pitchFamily="2"/>
                <a:cs typeface="Tahoma" pitchFamily="2"/>
              </a:rPr>
              <a:t>"/order/product = 'widget'"</a:t>
            </a:r>
            <a:r>
              <a:rPr lang="en-US" sz="1633" dirty="0">
                <a:latin typeface="Consolas" pitchFamily="34"/>
                <a:ea typeface="MS Gothic" pitchFamily="2"/>
                <a:cs typeface="Tahoma" pitchFamily="2"/>
              </a:rPr>
              <a:t>);</a:t>
            </a:r>
          </a:p>
          <a:p>
            <a:pPr hangingPunct="0"/>
            <a:r>
              <a:rPr lang="en-US" sz="1633" dirty="0">
                <a:latin typeface="Consolas" pitchFamily="34"/>
                <a:ea typeface="MS Gothic" pitchFamily="2"/>
                <a:cs typeface="Tahoma" pitchFamily="2"/>
              </a:rPr>
              <a:t>    Endpoint </a:t>
            </a:r>
            <a:r>
              <a:rPr lang="en-US" sz="1633" dirty="0">
                <a:solidFill>
                  <a:srgbClr val="000080"/>
                </a:solidFill>
                <a:latin typeface="Consolas" pitchFamily="34"/>
                <a:ea typeface="MS Gothic" pitchFamily="2"/>
                <a:cs typeface="Tahoma" pitchFamily="2"/>
              </a:rPr>
              <a:t>widget</a:t>
            </a:r>
            <a:r>
              <a:rPr lang="en-US" sz="1633" dirty="0">
                <a:latin typeface="Consolas" pitchFamily="34"/>
                <a:ea typeface="MS Gothic" pitchFamily="2"/>
                <a:cs typeface="Tahoma" pitchFamily="2"/>
              </a:rPr>
              <a:t> = endpoint(</a:t>
            </a:r>
            <a:r>
              <a:rPr lang="en-US" sz="1633" dirty="0">
                <a:solidFill>
                  <a:srgbClr val="000080"/>
                </a:solidFill>
                <a:latin typeface="Consolas" pitchFamily="34"/>
                <a:ea typeface="MS Gothic" pitchFamily="2"/>
                <a:cs typeface="Tahoma" pitchFamily="2"/>
              </a:rPr>
              <a:t>"</a:t>
            </a:r>
            <a:r>
              <a:rPr lang="en-US" sz="1633" dirty="0" err="1">
                <a:solidFill>
                  <a:srgbClr val="000080"/>
                </a:solidFill>
                <a:latin typeface="Consolas" pitchFamily="34"/>
                <a:ea typeface="MS Gothic" pitchFamily="2"/>
                <a:cs typeface="Tahoma" pitchFamily="2"/>
              </a:rPr>
              <a:t>activemq:queue:widget</a:t>
            </a:r>
            <a:r>
              <a:rPr lang="en-US" sz="1633" dirty="0">
                <a:solidFill>
                  <a:srgbClr val="000080"/>
                </a:solidFill>
                <a:latin typeface="Consolas" pitchFamily="34"/>
                <a:ea typeface="MS Gothic" pitchFamily="2"/>
                <a:cs typeface="Tahoma" pitchFamily="2"/>
              </a:rPr>
              <a:t>"</a:t>
            </a:r>
            <a:r>
              <a:rPr lang="en-US" sz="1633" dirty="0">
                <a:latin typeface="Consolas" pitchFamily="34"/>
                <a:ea typeface="MS Gothic" pitchFamily="2"/>
                <a:cs typeface="Tahoma" pitchFamily="2"/>
              </a:rPr>
              <a:t>);</a:t>
            </a:r>
          </a:p>
          <a:p>
            <a:pPr hangingPunct="0"/>
            <a:r>
              <a:rPr lang="en-US" sz="1633" dirty="0">
                <a:latin typeface="Consolas" pitchFamily="34"/>
                <a:ea typeface="MS Gothic" pitchFamily="2"/>
                <a:cs typeface="Tahoma" pitchFamily="2"/>
              </a:rPr>
              <a:t>    Endpoint </a:t>
            </a:r>
            <a:r>
              <a:rPr lang="en-US" sz="1633" dirty="0">
                <a:solidFill>
                  <a:srgbClr val="000080"/>
                </a:solidFill>
                <a:latin typeface="Consolas" pitchFamily="34"/>
                <a:ea typeface="MS Gothic" pitchFamily="2"/>
                <a:cs typeface="Tahoma" pitchFamily="2"/>
              </a:rPr>
              <a:t>gadget</a:t>
            </a:r>
            <a:r>
              <a:rPr lang="en-US" sz="1633" dirty="0">
                <a:latin typeface="Consolas" pitchFamily="34"/>
                <a:ea typeface="MS Gothic" pitchFamily="2"/>
                <a:cs typeface="Tahoma" pitchFamily="2"/>
              </a:rPr>
              <a:t> = endpoint(</a:t>
            </a:r>
            <a:r>
              <a:rPr lang="en-US" sz="1633" dirty="0">
                <a:solidFill>
                  <a:srgbClr val="000080"/>
                </a:solidFill>
                <a:latin typeface="Consolas" pitchFamily="34"/>
                <a:ea typeface="MS Gothic" pitchFamily="2"/>
                <a:cs typeface="Tahoma" pitchFamily="2"/>
              </a:rPr>
              <a:t>"</a:t>
            </a:r>
            <a:r>
              <a:rPr lang="en-US" sz="1633" dirty="0" err="1">
                <a:solidFill>
                  <a:srgbClr val="000080"/>
                </a:solidFill>
                <a:latin typeface="Consolas" pitchFamily="34"/>
                <a:ea typeface="MS Gothic" pitchFamily="2"/>
                <a:cs typeface="Tahoma" pitchFamily="2"/>
              </a:rPr>
              <a:t>activemq:queue:gadget</a:t>
            </a:r>
            <a:r>
              <a:rPr lang="en-US" sz="1633" dirty="0">
                <a:solidFill>
                  <a:srgbClr val="000080"/>
                </a:solidFill>
                <a:latin typeface="Consolas" pitchFamily="34"/>
                <a:ea typeface="MS Gothic" pitchFamily="2"/>
                <a:cs typeface="Tahoma" pitchFamily="2"/>
              </a:rPr>
              <a:t>"</a:t>
            </a:r>
            <a:r>
              <a:rPr lang="en-US" sz="1633" dirty="0">
                <a:latin typeface="Consolas" pitchFamily="34"/>
                <a:ea typeface="MS Gothic" pitchFamily="2"/>
                <a:cs typeface="Tahoma" pitchFamily="2"/>
              </a:rPr>
              <a:t>);</a:t>
            </a:r>
          </a:p>
          <a:p>
            <a:pPr hangingPunct="0"/>
            <a:endParaRPr lang="en-US" sz="1633" dirty="0">
              <a:latin typeface="Consolas" pitchFamily="34"/>
              <a:ea typeface="MS Gothic" pitchFamily="2"/>
              <a:cs typeface="Tahoma" pitchFamily="2"/>
            </a:endParaRPr>
          </a:p>
          <a:p>
            <a:pPr hangingPunct="0"/>
            <a:r>
              <a:rPr lang="en-US" sz="1633" dirty="0">
                <a:latin typeface="Consolas" pitchFamily="34"/>
                <a:ea typeface="MS Gothic" pitchFamily="2"/>
                <a:cs typeface="Tahoma" pitchFamily="2"/>
              </a:rPr>
              <a:t>    from(</a:t>
            </a:r>
            <a:r>
              <a:rPr lang="en-US" sz="1633" dirty="0" err="1">
                <a:solidFill>
                  <a:srgbClr val="000080"/>
                </a:solidFill>
                <a:latin typeface="Consolas" pitchFamily="34"/>
                <a:ea typeface="MS Gothic" pitchFamily="2"/>
                <a:cs typeface="Tahoma" pitchFamily="2"/>
              </a:rPr>
              <a:t>newOrder</a:t>
            </a:r>
            <a:r>
              <a:rPr lang="en-US" sz="1633" dirty="0">
                <a:latin typeface="Consolas" pitchFamily="34"/>
                <a:ea typeface="MS Gothic" pitchFamily="2"/>
                <a:cs typeface="Tahoma" pitchFamily="2"/>
              </a:rPr>
              <a:t>)</a:t>
            </a:r>
          </a:p>
          <a:p>
            <a:pPr hangingPunct="0"/>
            <a:r>
              <a:rPr lang="en-US" sz="1633" dirty="0">
                <a:latin typeface="Consolas" pitchFamily="34"/>
                <a:ea typeface="MS Gothic" pitchFamily="2"/>
                <a:cs typeface="Tahoma" pitchFamily="2"/>
              </a:rPr>
              <a:t>      .choice()</a:t>
            </a:r>
          </a:p>
          <a:p>
            <a:pPr hangingPunct="0"/>
            <a:r>
              <a:rPr lang="en-US" sz="1633" dirty="0">
                <a:latin typeface="Consolas" pitchFamily="34"/>
                <a:ea typeface="MS Gothic" pitchFamily="2"/>
                <a:cs typeface="Tahoma" pitchFamily="2"/>
              </a:rPr>
              <a:t>        .when(</a:t>
            </a:r>
            <a:r>
              <a:rPr lang="en-US" sz="1633" dirty="0" err="1">
                <a:solidFill>
                  <a:srgbClr val="000080"/>
                </a:solidFill>
                <a:latin typeface="Consolas" pitchFamily="34"/>
                <a:ea typeface="MS Gothic" pitchFamily="2"/>
                <a:cs typeface="Tahoma" pitchFamily="2"/>
              </a:rPr>
              <a:t>isWidget</a:t>
            </a:r>
            <a:r>
              <a:rPr lang="en-US" sz="1633" dirty="0">
                <a:latin typeface="Consolas" pitchFamily="34"/>
                <a:ea typeface="MS Gothic" pitchFamily="2"/>
                <a:cs typeface="Tahoma" pitchFamily="2"/>
              </a:rPr>
              <a:t>).to(</a:t>
            </a:r>
            <a:r>
              <a:rPr lang="en-US" sz="1633" dirty="0">
                <a:solidFill>
                  <a:srgbClr val="000080"/>
                </a:solidFill>
                <a:latin typeface="Consolas" pitchFamily="34"/>
                <a:ea typeface="MS Gothic" pitchFamily="2"/>
                <a:cs typeface="Tahoma" pitchFamily="2"/>
              </a:rPr>
              <a:t>widget</a:t>
            </a:r>
            <a:r>
              <a:rPr lang="en-US" sz="1633" dirty="0">
                <a:latin typeface="Consolas" pitchFamily="34"/>
                <a:ea typeface="MS Gothic" pitchFamily="2"/>
                <a:cs typeface="Tahoma" pitchFamily="2"/>
              </a:rPr>
              <a:t>)</a:t>
            </a:r>
          </a:p>
          <a:p>
            <a:pPr hangingPunct="0"/>
            <a:r>
              <a:rPr lang="en-US" sz="1633" dirty="0">
                <a:latin typeface="Consolas" pitchFamily="34"/>
                <a:ea typeface="MS Gothic" pitchFamily="2"/>
                <a:cs typeface="Tahoma" pitchFamily="2"/>
              </a:rPr>
              <a:t>        .otherwise().to(</a:t>
            </a:r>
            <a:r>
              <a:rPr lang="en-US" sz="1633" dirty="0">
                <a:solidFill>
                  <a:srgbClr val="000080"/>
                </a:solidFill>
                <a:latin typeface="Consolas" pitchFamily="34"/>
                <a:ea typeface="MS Gothic" pitchFamily="2"/>
                <a:cs typeface="Tahoma" pitchFamily="2"/>
              </a:rPr>
              <a:t>gadget</a:t>
            </a:r>
            <a:r>
              <a:rPr lang="en-US" sz="1633" dirty="0">
                <a:latin typeface="Consolas" pitchFamily="34"/>
                <a:ea typeface="MS Gothic" pitchFamily="2"/>
                <a:cs typeface="Tahoma" pitchFamily="2"/>
              </a:rPr>
              <a:t>)</a:t>
            </a:r>
          </a:p>
          <a:p>
            <a:pPr hangingPunct="0"/>
            <a:r>
              <a:rPr lang="en-US" sz="1633" dirty="0">
                <a:latin typeface="Consolas" pitchFamily="34"/>
                <a:ea typeface="MS Gothic" pitchFamily="2"/>
                <a:cs typeface="Tahoma" pitchFamily="2"/>
              </a:rPr>
              <a:t>      .end();</a:t>
            </a:r>
          </a:p>
          <a:p>
            <a:pPr hangingPunct="0"/>
            <a:r>
              <a:rPr lang="en-US" sz="1633" dirty="0">
                <a:latin typeface="Consolas" pitchFamily="34"/>
                <a:ea typeface="MS Gothic" pitchFamily="2"/>
                <a:cs typeface="Tahoma" pitchFamily="2"/>
              </a:rPr>
              <a:t>  }</a:t>
            </a:r>
          </a:p>
          <a:p>
            <a:pPr hangingPunct="0"/>
            <a:endParaRPr lang="en-US" sz="1633" dirty="0">
              <a:latin typeface="Consolas" pitchFamily="34"/>
              <a:ea typeface="MS Gothic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2128229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Camel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Concrete implementation of Enterprise Integration Patterns from Bob </a:t>
            </a:r>
            <a:r>
              <a:rPr lang="en-US" dirty="0" err="1" smtClean="0"/>
              <a:t>Hohpes</a:t>
            </a:r>
            <a:r>
              <a:rPr lang="en-US" dirty="0" smtClean="0"/>
              <a:t> classic book by the same name</a:t>
            </a:r>
          </a:p>
          <a:p>
            <a:r>
              <a:rPr lang="en-US" dirty="0" smtClean="0"/>
              <a:t>A large collection of components available out-of-the-box</a:t>
            </a:r>
          </a:p>
          <a:p>
            <a:r>
              <a:rPr lang="en-US" dirty="0" smtClean="0"/>
              <a:t>Powerful DSL for declaring your routes</a:t>
            </a:r>
          </a:p>
          <a:p>
            <a:r>
              <a:rPr lang="en-US" dirty="0" smtClean="0"/>
              <a:t>”A way of of tying together different products and standards using a standardized language and well tested integration patterns”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v-SE" smtClean="0"/>
              <a:t>© R2Meton AB</a:t>
            </a:r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http://www.r2m.se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792825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1572126" y="1866436"/>
            <a:ext cx="8661429" cy="4741155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ç</a:t>
            </a:r>
            <a:endParaRPr lang="en-US" dirty="0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980739" y="375297"/>
            <a:ext cx="8229627" cy="701731"/>
          </a:xfrm>
        </p:spPr>
        <p:txBody>
          <a:bodyPr>
            <a:spAutoFit/>
          </a:bodyPr>
          <a:lstStyle/>
          <a:p>
            <a:pPr lvl="0"/>
            <a:r>
              <a:rPr lang="en-US"/>
              <a:t>What is Apache Camel?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2003928" y="1419014"/>
            <a:ext cx="8229627" cy="4387676"/>
          </a:xfrm>
        </p:spPr>
        <p:txBody>
          <a:bodyPr/>
          <a:lstStyle/>
          <a:p>
            <a:pPr lvl="0"/>
            <a:r>
              <a:rPr lang="en-US"/>
              <a:t>Java Code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604844" y="1866436"/>
            <a:ext cx="7074470" cy="4741155"/>
          </a:xfrm>
          <a:prstGeom prst="rect">
            <a:avLst/>
          </a:prstGeom>
          <a:noFill/>
          <a:ln>
            <a:noFill/>
          </a:ln>
        </p:spPr>
        <p:txBody>
          <a:bodyPr vert="horz" wrap="none" lIns="81646" tIns="40823" rIns="81646" bIns="40823" anchorCtr="0" compatLnSpc="0">
            <a:spAutoFit/>
          </a:bodyPr>
          <a:lstStyle/>
          <a:p>
            <a:pPr hangingPunct="0"/>
            <a:r>
              <a:rPr lang="en-US" sz="1633">
                <a:solidFill>
                  <a:srgbClr val="800080"/>
                </a:solidFill>
                <a:latin typeface="Consolas" pitchFamily="34"/>
                <a:ea typeface="MS Gothic" pitchFamily="2"/>
                <a:cs typeface="Tahoma" pitchFamily="2"/>
              </a:rPr>
              <a:t>import</a:t>
            </a:r>
            <a:r>
              <a:rPr lang="en-US" sz="1633">
                <a:latin typeface="Consolas" pitchFamily="34"/>
                <a:ea typeface="MS Gothic" pitchFamily="2"/>
                <a:cs typeface="Tahoma" pitchFamily="2"/>
              </a:rPr>
              <a:t> org.apache.camel.Endpoint;</a:t>
            </a:r>
          </a:p>
          <a:p>
            <a:pPr hangingPunct="0"/>
            <a:r>
              <a:rPr lang="en-US" sz="1633">
                <a:solidFill>
                  <a:srgbClr val="800080"/>
                </a:solidFill>
                <a:latin typeface="Consolas" pitchFamily="34"/>
                <a:ea typeface="MS Gothic" pitchFamily="2"/>
                <a:cs typeface="Tahoma" pitchFamily="2"/>
              </a:rPr>
              <a:t>import</a:t>
            </a:r>
            <a:r>
              <a:rPr lang="en-US" sz="1633">
                <a:latin typeface="Consolas" pitchFamily="34"/>
                <a:ea typeface="MS Gothic" pitchFamily="2"/>
                <a:cs typeface="Tahoma" pitchFamily="2"/>
              </a:rPr>
              <a:t> org.apache.camel.Predicate;</a:t>
            </a:r>
          </a:p>
          <a:p>
            <a:pPr hangingPunct="0"/>
            <a:r>
              <a:rPr lang="en-US" sz="1633">
                <a:solidFill>
                  <a:srgbClr val="800080"/>
                </a:solidFill>
                <a:latin typeface="Consolas" pitchFamily="34"/>
                <a:ea typeface="MS Gothic" pitchFamily="2"/>
                <a:cs typeface="Tahoma" pitchFamily="2"/>
              </a:rPr>
              <a:t>import</a:t>
            </a:r>
            <a:r>
              <a:rPr lang="en-US" sz="1633">
                <a:latin typeface="Consolas" pitchFamily="34"/>
                <a:ea typeface="MS Gothic" pitchFamily="2"/>
                <a:cs typeface="Tahoma" pitchFamily="2"/>
              </a:rPr>
              <a:t> org.apache.camel.builder.RouteBuilder;</a:t>
            </a:r>
          </a:p>
          <a:p>
            <a:pPr hangingPunct="0"/>
            <a:endParaRPr lang="en-US" sz="1633">
              <a:latin typeface="Consolas" pitchFamily="34"/>
              <a:ea typeface="MS Gothic" pitchFamily="2"/>
              <a:cs typeface="Tahoma" pitchFamily="2"/>
            </a:endParaRPr>
          </a:p>
          <a:p>
            <a:pPr hangingPunct="0"/>
            <a:r>
              <a:rPr lang="en-US" sz="1633">
                <a:solidFill>
                  <a:srgbClr val="800080"/>
                </a:solidFill>
                <a:latin typeface="Consolas" pitchFamily="34"/>
                <a:ea typeface="MS Gothic" pitchFamily="2"/>
                <a:cs typeface="Tahoma" pitchFamily="2"/>
              </a:rPr>
              <a:t>public class</a:t>
            </a:r>
            <a:r>
              <a:rPr lang="en-US" sz="1633">
                <a:latin typeface="Consolas" pitchFamily="34"/>
                <a:ea typeface="MS Gothic" pitchFamily="2"/>
                <a:cs typeface="Tahoma" pitchFamily="2"/>
              </a:rPr>
              <a:t> MyRoute </a:t>
            </a:r>
            <a:r>
              <a:rPr lang="en-US" sz="1633">
                <a:solidFill>
                  <a:srgbClr val="800080"/>
                </a:solidFill>
                <a:latin typeface="Consolas" pitchFamily="34"/>
                <a:ea typeface="MS Gothic" pitchFamily="2"/>
                <a:cs typeface="Tahoma" pitchFamily="2"/>
              </a:rPr>
              <a:t>extends</a:t>
            </a:r>
            <a:r>
              <a:rPr lang="en-US" sz="1633">
                <a:latin typeface="Consolas" pitchFamily="34"/>
                <a:ea typeface="MS Gothic" pitchFamily="2"/>
                <a:cs typeface="Tahoma" pitchFamily="2"/>
              </a:rPr>
              <a:t> RouteBuilder {</a:t>
            </a:r>
          </a:p>
          <a:p>
            <a:pPr hangingPunct="0"/>
            <a:endParaRPr lang="en-US" sz="1633">
              <a:latin typeface="Consolas" pitchFamily="34"/>
              <a:ea typeface="MS Gothic" pitchFamily="2"/>
              <a:cs typeface="Tahoma" pitchFamily="2"/>
            </a:endParaRPr>
          </a:p>
          <a:p>
            <a:pPr hangingPunct="0"/>
            <a:r>
              <a:rPr lang="en-US" sz="1633">
                <a:latin typeface="Consolas" pitchFamily="34"/>
                <a:ea typeface="MS Gothic" pitchFamily="2"/>
                <a:cs typeface="Tahoma" pitchFamily="2"/>
              </a:rPr>
              <a:t>  </a:t>
            </a:r>
            <a:r>
              <a:rPr lang="en-US" sz="1633">
                <a:solidFill>
                  <a:srgbClr val="800080"/>
                </a:solidFill>
                <a:latin typeface="Consolas" pitchFamily="34"/>
                <a:ea typeface="MS Gothic" pitchFamily="2"/>
                <a:cs typeface="Tahoma" pitchFamily="2"/>
              </a:rPr>
              <a:t>public void</a:t>
            </a:r>
            <a:r>
              <a:rPr lang="en-US" sz="1633">
                <a:latin typeface="Consolas" pitchFamily="34"/>
                <a:ea typeface="MS Gothic" pitchFamily="2"/>
                <a:cs typeface="Tahoma" pitchFamily="2"/>
              </a:rPr>
              <a:t> configure() </a:t>
            </a:r>
            <a:r>
              <a:rPr lang="en-US" sz="1633">
                <a:solidFill>
                  <a:srgbClr val="800080"/>
                </a:solidFill>
                <a:latin typeface="Consolas" pitchFamily="34"/>
                <a:ea typeface="MS Gothic" pitchFamily="2"/>
                <a:cs typeface="Tahoma" pitchFamily="2"/>
              </a:rPr>
              <a:t>throws</a:t>
            </a:r>
            <a:r>
              <a:rPr lang="en-US" sz="1633">
                <a:latin typeface="Consolas" pitchFamily="34"/>
                <a:ea typeface="MS Gothic" pitchFamily="2"/>
                <a:cs typeface="Tahoma" pitchFamily="2"/>
              </a:rPr>
              <a:t> Exception {</a:t>
            </a:r>
          </a:p>
          <a:p>
            <a:pPr hangingPunct="0"/>
            <a:r>
              <a:rPr lang="en-US" sz="1633">
                <a:latin typeface="Consolas" pitchFamily="34"/>
                <a:ea typeface="MS Gothic" pitchFamily="2"/>
                <a:cs typeface="Tahoma" pitchFamily="2"/>
              </a:rPr>
              <a:t>    Endpoint </a:t>
            </a:r>
            <a:r>
              <a:rPr lang="en-US" sz="1633">
                <a:solidFill>
                  <a:srgbClr val="000080"/>
                </a:solidFill>
                <a:latin typeface="Consolas" pitchFamily="34"/>
                <a:ea typeface="MS Gothic" pitchFamily="2"/>
                <a:cs typeface="Tahoma" pitchFamily="2"/>
              </a:rPr>
              <a:t>newOrder</a:t>
            </a:r>
            <a:r>
              <a:rPr lang="en-US" sz="1633">
                <a:latin typeface="Consolas" pitchFamily="34"/>
                <a:ea typeface="MS Gothic" pitchFamily="2"/>
                <a:cs typeface="Tahoma" pitchFamily="2"/>
              </a:rPr>
              <a:t> = endpoint(</a:t>
            </a:r>
            <a:r>
              <a:rPr lang="en-US" sz="1633">
                <a:solidFill>
                  <a:srgbClr val="000080"/>
                </a:solidFill>
                <a:latin typeface="Consolas" pitchFamily="34"/>
                <a:ea typeface="MS Gothic" pitchFamily="2"/>
                <a:cs typeface="Tahoma" pitchFamily="2"/>
              </a:rPr>
              <a:t>"activemq:queue:newOrder"</a:t>
            </a:r>
            <a:r>
              <a:rPr lang="en-US" sz="1633">
                <a:latin typeface="Consolas" pitchFamily="34"/>
                <a:ea typeface="MS Gothic" pitchFamily="2"/>
                <a:cs typeface="Tahoma" pitchFamily="2"/>
              </a:rPr>
              <a:t>);</a:t>
            </a:r>
          </a:p>
          <a:p>
            <a:pPr hangingPunct="0"/>
            <a:r>
              <a:rPr lang="en-US" sz="1633">
                <a:latin typeface="Consolas" pitchFamily="34"/>
                <a:ea typeface="MS Gothic" pitchFamily="2"/>
                <a:cs typeface="Tahoma" pitchFamily="2"/>
              </a:rPr>
              <a:t>    Predicate </a:t>
            </a:r>
            <a:r>
              <a:rPr lang="en-US" sz="1633">
                <a:solidFill>
                  <a:srgbClr val="000080"/>
                </a:solidFill>
                <a:latin typeface="Consolas" pitchFamily="34"/>
                <a:ea typeface="MS Gothic" pitchFamily="2"/>
                <a:cs typeface="Tahoma" pitchFamily="2"/>
              </a:rPr>
              <a:t>isWidget</a:t>
            </a:r>
            <a:r>
              <a:rPr lang="en-US" sz="1633">
                <a:latin typeface="Consolas" pitchFamily="34"/>
                <a:ea typeface="MS Gothic" pitchFamily="2"/>
                <a:cs typeface="Tahoma" pitchFamily="2"/>
              </a:rPr>
              <a:t> = xpath(</a:t>
            </a:r>
            <a:r>
              <a:rPr lang="en-US" sz="1633">
                <a:solidFill>
                  <a:srgbClr val="000080"/>
                </a:solidFill>
                <a:latin typeface="Consolas" pitchFamily="34"/>
                <a:ea typeface="MS Gothic" pitchFamily="2"/>
                <a:cs typeface="Tahoma" pitchFamily="2"/>
              </a:rPr>
              <a:t>"/order/product = 'widget'"</a:t>
            </a:r>
            <a:r>
              <a:rPr lang="en-US" sz="1633">
                <a:latin typeface="Consolas" pitchFamily="34"/>
                <a:ea typeface="MS Gothic" pitchFamily="2"/>
                <a:cs typeface="Tahoma" pitchFamily="2"/>
              </a:rPr>
              <a:t>);</a:t>
            </a:r>
          </a:p>
          <a:p>
            <a:pPr hangingPunct="0"/>
            <a:r>
              <a:rPr lang="en-US" sz="1633">
                <a:latin typeface="Consolas" pitchFamily="34"/>
                <a:ea typeface="MS Gothic" pitchFamily="2"/>
                <a:cs typeface="Tahoma" pitchFamily="2"/>
              </a:rPr>
              <a:t>    Endpoint </a:t>
            </a:r>
            <a:r>
              <a:rPr lang="en-US" sz="1633">
                <a:solidFill>
                  <a:srgbClr val="000080"/>
                </a:solidFill>
                <a:latin typeface="Consolas" pitchFamily="34"/>
                <a:ea typeface="MS Gothic" pitchFamily="2"/>
                <a:cs typeface="Tahoma" pitchFamily="2"/>
              </a:rPr>
              <a:t>widget</a:t>
            </a:r>
            <a:r>
              <a:rPr lang="en-US" sz="1633">
                <a:latin typeface="Consolas" pitchFamily="34"/>
                <a:ea typeface="MS Gothic" pitchFamily="2"/>
                <a:cs typeface="Tahoma" pitchFamily="2"/>
              </a:rPr>
              <a:t> = endpoint(</a:t>
            </a:r>
            <a:r>
              <a:rPr lang="en-US" sz="1633">
                <a:solidFill>
                  <a:srgbClr val="000080"/>
                </a:solidFill>
                <a:latin typeface="Consolas" pitchFamily="34"/>
                <a:ea typeface="MS Gothic" pitchFamily="2"/>
                <a:cs typeface="Tahoma" pitchFamily="2"/>
              </a:rPr>
              <a:t>"activemq:queue:widget"</a:t>
            </a:r>
            <a:r>
              <a:rPr lang="en-US" sz="1633">
                <a:latin typeface="Consolas" pitchFamily="34"/>
                <a:ea typeface="MS Gothic" pitchFamily="2"/>
                <a:cs typeface="Tahoma" pitchFamily="2"/>
              </a:rPr>
              <a:t>);</a:t>
            </a:r>
          </a:p>
          <a:p>
            <a:pPr hangingPunct="0"/>
            <a:r>
              <a:rPr lang="en-US" sz="1633">
                <a:latin typeface="Consolas" pitchFamily="34"/>
                <a:ea typeface="MS Gothic" pitchFamily="2"/>
                <a:cs typeface="Tahoma" pitchFamily="2"/>
              </a:rPr>
              <a:t>    Endpoint </a:t>
            </a:r>
            <a:r>
              <a:rPr lang="en-US" sz="1633">
                <a:solidFill>
                  <a:srgbClr val="000080"/>
                </a:solidFill>
                <a:latin typeface="Consolas" pitchFamily="34"/>
                <a:ea typeface="MS Gothic" pitchFamily="2"/>
                <a:cs typeface="Tahoma" pitchFamily="2"/>
              </a:rPr>
              <a:t>gadget</a:t>
            </a:r>
            <a:r>
              <a:rPr lang="en-US" sz="1633">
                <a:latin typeface="Consolas" pitchFamily="34"/>
                <a:ea typeface="MS Gothic" pitchFamily="2"/>
                <a:cs typeface="Tahoma" pitchFamily="2"/>
              </a:rPr>
              <a:t> = endpoint(</a:t>
            </a:r>
            <a:r>
              <a:rPr lang="en-US" sz="1633">
                <a:solidFill>
                  <a:srgbClr val="000080"/>
                </a:solidFill>
                <a:latin typeface="Consolas" pitchFamily="34"/>
                <a:ea typeface="MS Gothic" pitchFamily="2"/>
                <a:cs typeface="Tahoma" pitchFamily="2"/>
              </a:rPr>
              <a:t>"activemq:queue:gadget"</a:t>
            </a:r>
            <a:r>
              <a:rPr lang="en-US" sz="1633">
                <a:latin typeface="Consolas" pitchFamily="34"/>
                <a:ea typeface="MS Gothic" pitchFamily="2"/>
                <a:cs typeface="Tahoma" pitchFamily="2"/>
              </a:rPr>
              <a:t>);</a:t>
            </a:r>
          </a:p>
          <a:p>
            <a:pPr hangingPunct="0"/>
            <a:endParaRPr lang="en-US" sz="1633">
              <a:latin typeface="Consolas" pitchFamily="34"/>
              <a:ea typeface="MS Gothic" pitchFamily="2"/>
              <a:cs typeface="Tahoma" pitchFamily="2"/>
            </a:endParaRPr>
          </a:p>
          <a:p>
            <a:pPr hangingPunct="0"/>
            <a:r>
              <a:rPr lang="en-US" sz="1633">
                <a:latin typeface="Consolas" pitchFamily="34"/>
                <a:ea typeface="MS Gothic" pitchFamily="2"/>
                <a:cs typeface="Tahoma" pitchFamily="2"/>
              </a:rPr>
              <a:t>    from(</a:t>
            </a:r>
            <a:r>
              <a:rPr lang="en-US" sz="1633">
                <a:solidFill>
                  <a:srgbClr val="000080"/>
                </a:solidFill>
                <a:latin typeface="Consolas" pitchFamily="34"/>
                <a:ea typeface="MS Gothic" pitchFamily="2"/>
                <a:cs typeface="Tahoma" pitchFamily="2"/>
              </a:rPr>
              <a:t>newOrder</a:t>
            </a:r>
            <a:r>
              <a:rPr lang="en-US" sz="1633">
                <a:latin typeface="Consolas" pitchFamily="34"/>
                <a:ea typeface="MS Gothic" pitchFamily="2"/>
                <a:cs typeface="Tahoma" pitchFamily="2"/>
              </a:rPr>
              <a:t>)</a:t>
            </a:r>
          </a:p>
          <a:p>
            <a:pPr hangingPunct="0"/>
            <a:r>
              <a:rPr lang="en-US" sz="1633">
                <a:latin typeface="Consolas" pitchFamily="34"/>
                <a:ea typeface="MS Gothic" pitchFamily="2"/>
                <a:cs typeface="Tahoma" pitchFamily="2"/>
              </a:rPr>
              <a:t>      .choice()</a:t>
            </a:r>
          </a:p>
          <a:p>
            <a:pPr hangingPunct="0"/>
            <a:r>
              <a:rPr lang="en-US" sz="1633">
                <a:latin typeface="Consolas" pitchFamily="34"/>
                <a:ea typeface="MS Gothic" pitchFamily="2"/>
                <a:cs typeface="Tahoma" pitchFamily="2"/>
              </a:rPr>
              <a:t>        .when(</a:t>
            </a:r>
            <a:r>
              <a:rPr lang="en-US" sz="1633">
                <a:solidFill>
                  <a:srgbClr val="000080"/>
                </a:solidFill>
                <a:latin typeface="Consolas" pitchFamily="34"/>
                <a:ea typeface="MS Gothic" pitchFamily="2"/>
                <a:cs typeface="Tahoma" pitchFamily="2"/>
              </a:rPr>
              <a:t>isWidget</a:t>
            </a:r>
            <a:r>
              <a:rPr lang="en-US" sz="1633">
                <a:latin typeface="Consolas" pitchFamily="34"/>
                <a:ea typeface="MS Gothic" pitchFamily="2"/>
                <a:cs typeface="Tahoma" pitchFamily="2"/>
              </a:rPr>
              <a:t>).to(</a:t>
            </a:r>
            <a:r>
              <a:rPr lang="en-US" sz="1633">
                <a:solidFill>
                  <a:srgbClr val="000080"/>
                </a:solidFill>
                <a:latin typeface="Consolas" pitchFamily="34"/>
                <a:ea typeface="MS Gothic" pitchFamily="2"/>
                <a:cs typeface="Tahoma" pitchFamily="2"/>
              </a:rPr>
              <a:t>widget</a:t>
            </a:r>
            <a:r>
              <a:rPr lang="en-US" sz="1633">
                <a:latin typeface="Consolas" pitchFamily="34"/>
                <a:ea typeface="MS Gothic" pitchFamily="2"/>
                <a:cs typeface="Tahoma" pitchFamily="2"/>
              </a:rPr>
              <a:t>)</a:t>
            </a:r>
          </a:p>
          <a:p>
            <a:pPr hangingPunct="0"/>
            <a:r>
              <a:rPr lang="en-US" sz="1633">
                <a:latin typeface="Consolas" pitchFamily="34"/>
                <a:ea typeface="MS Gothic" pitchFamily="2"/>
                <a:cs typeface="Tahoma" pitchFamily="2"/>
              </a:rPr>
              <a:t>        .otherwise().to(</a:t>
            </a:r>
            <a:r>
              <a:rPr lang="en-US" sz="1633">
                <a:solidFill>
                  <a:srgbClr val="000080"/>
                </a:solidFill>
                <a:latin typeface="Consolas" pitchFamily="34"/>
                <a:ea typeface="MS Gothic" pitchFamily="2"/>
                <a:cs typeface="Tahoma" pitchFamily="2"/>
              </a:rPr>
              <a:t>gadget</a:t>
            </a:r>
            <a:r>
              <a:rPr lang="en-US" sz="1633">
                <a:latin typeface="Consolas" pitchFamily="34"/>
                <a:ea typeface="MS Gothic" pitchFamily="2"/>
                <a:cs typeface="Tahoma" pitchFamily="2"/>
              </a:rPr>
              <a:t>)</a:t>
            </a:r>
          </a:p>
          <a:p>
            <a:pPr hangingPunct="0"/>
            <a:r>
              <a:rPr lang="en-US" sz="1633">
                <a:latin typeface="Consolas" pitchFamily="34"/>
                <a:ea typeface="MS Gothic" pitchFamily="2"/>
                <a:cs typeface="Tahoma" pitchFamily="2"/>
              </a:rPr>
              <a:t>      .end();</a:t>
            </a:r>
          </a:p>
          <a:p>
            <a:pPr hangingPunct="0"/>
            <a:r>
              <a:rPr lang="en-US" sz="1633">
                <a:latin typeface="Consolas" pitchFamily="34"/>
                <a:ea typeface="MS Gothic" pitchFamily="2"/>
                <a:cs typeface="Tahoma" pitchFamily="2"/>
              </a:rPr>
              <a:t>  }</a:t>
            </a:r>
          </a:p>
          <a:p>
            <a:pPr hangingPunct="0"/>
            <a:r>
              <a:rPr lang="en-US" sz="1633">
                <a:latin typeface="Consolas" pitchFamily="34"/>
                <a:ea typeface="MS Gothic" pitchFamily="2"/>
                <a:cs typeface="Tahoma" pitchFamily="2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662306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1572126" y="1866436"/>
            <a:ext cx="8661429" cy="4741155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ç</a:t>
            </a:r>
            <a:endParaRPr lang="en-US" dirty="0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980739" y="375297"/>
            <a:ext cx="8229627" cy="701731"/>
          </a:xfrm>
        </p:spPr>
        <p:txBody>
          <a:bodyPr>
            <a:spAutoFit/>
          </a:bodyPr>
          <a:lstStyle/>
          <a:p>
            <a:pPr lvl="0"/>
            <a:r>
              <a:rPr lang="en-US"/>
              <a:t>What is Apache Camel?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2003928" y="1419014"/>
            <a:ext cx="8229627" cy="4387676"/>
          </a:xfrm>
        </p:spPr>
        <p:txBody>
          <a:bodyPr/>
          <a:lstStyle/>
          <a:p>
            <a:pPr lvl="0"/>
            <a:r>
              <a:rPr lang="en-US"/>
              <a:t>Camel Java DSL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604844" y="1866436"/>
            <a:ext cx="5807713" cy="4005569"/>
          </a:xfrm>
          <a:prstGeom prst="rect">
            <a:avLst/>
          </a:prstGeom>
          <a:noFill/>
          <a:ln>
            <a:noFill/>
          </a:ln>
        </p:spPr>
        <p:txBody>
          <a:bodyPr vert="horz" wrap="none" lIns="81646" tIns="40823" rIns="81646" bIns="40823" anchorCtr="0" compatLnSpc="0">
            <a:spAutoFit/>
          </a:bodyPr>
          <a:lstStyle/>
          <a:p>
            <a:pPr hangingPunct="0"/>
            <a:endParaRPr lang="en-US" sz="1633">
              <a:solidFill>
                <a:srgbClr val="800080"/>
              </a:solidFill>
              <a:latin typeface="Consolas" pitchFamily="34"/>
              <a:ea typeface="MS Gothic" pitchFamily="2"/>
              <a:cs typeface="Tahoma" pitchFamily="2"/>
            </a:endParaRPr>
          </a:p>
          <a:p>
            <a:pPr hangingPunct="0"/>
            <a:endParaRPr lang="en-US" sz="1633">
              <a:solidFill>
                <a:srgbClr val="800080"/>
              </a:solidFill>
              <a:latin typeface="Consolas" pitchFamily="34"/>
              <a:ea typeface="MS Gothic" pitchFamily="2"/>
              <a:cs typeface="Tahoma" pitchFamily="2"/>
            </a:endParaRPr>
          </a:p>
          <a:p>
            <a:pPr hangingPunct="0"/>
            <a:r>
              <a:rPr lang="en-US" sz="1633">
                <a:solidFill>
                  <a:srgbClr val="800080"/>
                </a:solidFill>
                <a:latin typeface="Consolas" pitchFamily="34"/>
                <a:ea typeface="MS Gothic" pitchFamily="2"/>
                <a:cs typeface="Tahoma" pitchFamily="2"/>
              </a:rPr>
              <a:t>import</a:t>
            </a:r>
            <a:r>
              <a:rPr lang="en-US" sz="1633">
                <a:latin typeface="Consolas" pitchFamily="34"/>
                <a:ea typeface="MS Gothic" pitchFamily="2"/>
                <a:cs typeface="Tahoma" pitchFamily="2"/>
              </a:rPr>
              <a:t> org.apache.camel.builder.RouteBuilder;</a:t>
            </a:r>
          </a:p>
          <a:p>
            <a:pPr hangingPunct="0"/>
            <a:endParaRPr lang="en-US" sz="1633">
              <a:latin typeface="Consolas" pitchFamily="34"/>
              <a:ea typeface="MS Gothic" pitchFamily="2"/>
              <a:cs typeface="Tahoma" pitchFamily="2"/>
            </a:endParaRPr>
          </a:p>
          <a:p>
            <a:pPr hangingPunct="0"/>
            <a:r>
              <a:rPr lang="en-US" sz="1633">
                <a:solidFill>
                  <a:srgbClr val="800080"/>
                </a:solidFill>
                <a:latin typeface="Consolas" pitchFamily="34"/>
                <a:ea typeface="MS Gothic" pitchFamily="2"/>
                <a:cs typeface="Tahoma" pitchFamily="2"/>
              </a:rPr>
              <a:t>public class</a:t>
            </a:r>
            <a:r>
              <a:rPr lang="en-US" sz="1633">
                <a:latin typeface="Consolas" pitchFamily="34"/>
                <a:ea typeface="MS Gothic" pitchFamily="2"/>
                <a:cs typeface="Tahoma" pitchFamily="2"/>
              </a:rPr>
              <a:t> MyRoute </a:t>
            </a:r>
            <a:r>
              <a:rPr lang="en-US" sz="1633">
                <a:solidFill>
                  <a:srgbClr val="800080"/>
                </a:solidFill>
                <a:latin typeface="Consolas" pitchFamily="34"/>
                <a:ea typeface="MS Gothic" pitchFamily="2"/>
                <a:cs typeface="Tahoma" pitchFamily="2"/>
              </a:rPr>
              <a:t>extends</a:t>
            </a:r>
            <a:r>
              <a:rPr lang="en-US" sz="1633">
                <a:latin typeface="Consolas" pitchFamily="34"/>
                <a:ea typeface="MS Gothic" pitchFamily="2"/>
                <a:cs typeface="Tahoma" pitchFamily="2"/>
              </a:rPr>
              <a:t> RouteBuilder {</a:t>
            </a:r>
          </a:p>
          <a:p>
            <a:pPr hangingPunct="0"/>
            <a:endParaRPr lang="en-US" sz="1633">
              <a:latin typeface="Consolas" pitchFamily="34"/>
              <a:ea typeface="MS Gothic" pitchFamily="2"/>
              <a:cs typeface="Tahoma" pitchFamily="2"/>
            </a:endParaRPr>
          </a:p>
          <a:p>
            <a:pPr hangingPunct="0"/>
            <a:r>
              <a:rPr lang="en-US" sz="1633">
                <a:latin typeface="Consolas" pitchFamily="34"/>
                <a:ea typeface="MS Gothic" pitchFamily="2"/>
                <a:cs typeface="Tahoma" pitchFamily="2"/>
              </a:rPr>
              <a:t>  </a:t>
            </a:r>
            <a:r>
              <a:rPr lang="en-US" sz="1633">
                <a:solidFill>
                  <a:srgbClr val="800080"/>
                </a:solidFill>
                <a:latin typeface="Consolas" pitchFamily="34"/>
                <a:ea typeface="MS Gothic" pitchFamily="2"/>
                <a:cs typeface="Tahoma" pitchFamily="2"/>
              </a:rPr>
              <a:t>public void</a:t>
            </a:r>
            <a:r>
              <a:rPr lang="en-US" sz="1633">
                <a:latin typeface="Consolas" pitchFamily="34"/>
                <a:ea typeface="MS Gothic" pitchFamily="2"/>
                <a:cs typeface="Tahoma" pitchFamily="2"/>
              </a:rPr>
              <a:t> configure() </a:t>
            </a:r>
            <a:r>
              <a:rPr lang="en-US" sz="1633">
                <a:solidFill>
                  <a:srgbClr val="800080"/>
                </a:solidFill>
                <a:latin typeface="Consolas" pitchFamily="34"/>
                <a:ea typeface="MS Gothic" pitchFamily="2"/>
                <a:cs typeface="Tahoma" pitchFamily="2"/>
              </a:rPr>
              <a:t>throws</a:t>
            </a:r>
            <a:r>
              <a:rPr lang="en-US" sz="1633">
                <a:latin typeface="Consolas" pitchFamily="34"/>
                <a:ea typeface="MS Gothic" pitchFamily="2"/>
                <a:cs typeface="Tahoma" pitchFamily="2"/>
              </a:rPr>
              <a:t> Exception {</a:t>
            </a:r>
          </a:p>
          <a:p>
            <a:pPr hangingPunct="0"/>
            <a:r>
              <a:rPr lang="en-US" sz="1633">
                <a:latin typeface="Consolas" pitchFamily="34"/>
                <a:ea typeface="MS Gothic" pitchFamily="2"/>
                <a:cs typeface="Tahoma" pitchFamily="2"/>
              </a:rPr>
              <a:t>    from(</a:t>
            </a:r>
            <a:r>
              <a:rPr lang="en-US" sz="1633">
                <a:solidFill>
                  <a:srgbClr val="000080"/>
                </a:solidFill>
                <a:latin typeface="Consolas" pitchFamily="34"/>
                <a:ea typeface="MS Gothic" pitchFamily="2"/>
                <a:cs typeface="Tahoma" pitchFamily="2"/>
              </a:rPr>
              <a:t>"activemq:queue:newOrder"</a:t>
            </a:r>
            <a:r>
              <a:rPr lang="en-US" sz="1633">
                <a:latin typeface="Consolas" pitchFamily="34"/>
                <a:ea typeface="MS Gothic" pitchFamily="2"/>
                <a:cs typeface="Tahoma" pitchFamily="2"/>
              </a:rPr>
              <a:t>)</a:t>
            </a:r>
          </a:p>
          <a:p>
            <a:pPr hangingPunct="0"/>
            <a:r>
              <a:rPr lang="en-US" sz="1633">
                <a:latin typeface="Consolas" pitchFamily="34"/>
                <a:ea typeface="MS Gothic" pitchFamily="2"/>
                <a:cs typeface="Tahoma" pitchFamily="2"/>
              </a:rPr>
              <a:t>      .choice()</a:t>
            </a:r>
          </a:p>
          <a:p>
            <a:pPr hangingPunct="0"/>
            <a:r>
              <a:rPr lang="en-US" sz="1633">
                <a:latin typeface="Consolas" pitchFamily="34"/>
                <a:ea typeface="MS Gothic" pitchFamily="2"/>
                <a:cs typeface="Tahoma" pitchFamily="2"/>
              </a:rPr>
              <a:t>        .when(xpath(</a:t>
            </a:r>
            <a:r>
              <a:rPr lang="en-US" sz="1633">
                <a:solidFill>
                  <a:srgbClr val="000080"/>
                </a:solidFill>
                <a:latin typeface="Consolas" pitchFamily="34"/>
                <a:ea typeface="MS Gothic" pitchFamily="2"/>
                <a:cs typeface="Tahoma" pitchFamily="2"/>
              </a:rPr>
              <a:t>"/order/product = 'widget'"</a:t>
            </a:r>
            <a:r>
              <a:rPr lang="en-US" sz="1633">
                <a:latin typeface="Consolas" pitchFamily="34"/>
                <a:ea typeface="MS Gothic" pitchFamily="2"/>
                <a:cs typeface="Tahoma" pitchFamily="2"/>
              </a:rPr>
              <a:t>))</a:t>
            </a:r>
          </a:p>
          <a:p>
            <a:pPr hangingPunct="0"/>
            <a:r>
              <a:rPr lang="en-US" sz="1633">
                <a:latin typeface="Consolas" pitchFamily="34"/>
                <a:ea typeface="MS Gothic" pitchFamily="2"/>
                <a:cs typeface="Tahoma" pitchFamily="2"/>
              </a:rPr>
              <a:t>          .to(</a:t>
            </a:r>
            <a:r>
              <a:rPr lang="en-US" sz="1633">
                <a:solidFill>
                  <a:srgbClr val="000080"/>
                </a:solidFill>
                <a:latin typeface="Consolas" pitchFamily="34"/>
                <a:ea typeface="MS Gothic" pitchFamily="2"/>
                <a:cs typeface="Tahoma" pitchFamily="2"/>
              </a:rPr>
              <a:t>"activemq:queue:widget"</a:t>
            </a:r>
            <a:r>
              <a:rPr lang="en-US" sz="1633">
                <a:latin typeface="Consolas" pitchFamily="34"/>
                <a:ea typeface="MS Gothic" pitchFamily="2"/>
                <a:cs typeface="Tahoma" pitchFamily="2"/>
              </a:rPr>
              <a:t>)</a:t>
            </a:r>
          </a:p>
          <a:p>
            <a:pPr hangingPunct="0"/>
            <a:r>
              <a:rPr lang="en-US" sz="1633">
                <a:latin typeface="Consolas" pitchFamily="34"/>
                <a:ea typeface="MS Gothic" pitchFamily="2"/>
                <a:cs typeface="Tahoma" pitchFamily="2"/>
              </a:rPr>
              <a:t>        .otherwise()</a:t>
            </a:r>
          </a:p>
          <a:p>
            <a:pPr hangingPunct="0"/>
            <a:r>
              <a:rPr lang="en-US" sz="1633">
                <a:latin typeface="Consolas" pitchFamily="34"/>
                <a:ea typeface="MS Gothic" pitchFamily="2"/>
                <a:cs typeface="Tahoma" pitchFamily="2"/>
              </a:rPr>
              <a:t>          .to(</a:t>
            </a:r>
            <a:r>
              <a:rPr lang="en-US" sz="1633">
                <a:solidFill>
                  <a:srgbClr val="000080"/>
                </a:solidFill>
                <a:latin typeface="Consolas" pitchFamily="34"/>
                <a:ea typeface="MS Gothic" pitchFamily="2"/>
                <a:cs typeface="Tahoma" pitchFamily="2"/>
              </a:rPr>
              <a:t>"activemq:queue:gadget"</a:t>
            </a:r>
            <a:r>
              <a:rPr lang="en-US" sz="1633">
                <a:latin typeface="Consolas" pitchFamily="34"/>
                <a:ea typeface="MS Gothic" pitchFamily="2"/>
                <a:cs typeface="Tahoma" pitchFamily="2"/>
              </a:rPr>
              <a:t>)</a:t>
            </a:r>
          </a:p>
          <a:p>
            <a:pPr hangingPunct="0"/>
            <a:r>
              <a:rPr lang="en-US" sz="1633">
                <a:latin typeface="Consolas" pitchFamily="34"/>
                <a:ea typeface="MS Gothic" pitchFamily="2"/>
                <a:cs typeface="Tahoma" pitchFamily="2"/>
              </a:rPr>
              <a:t>      .end();</a:t>
            </a:r>
          </a:p>
          <a:p>
            <a:pPr hangingPunct="0"/>
            <a:r>
              <a:rPr lang="en-US" sz="1633">
                <a:latin typeface="Consolas" pitchFamily="34"/>
                <a:ea typeface="MS Gothic" pitchFamily="2"/>
                <a:cs typeface="Tahoma" pitchFamily="2"/>
              </a:rPr>
              <a:t>  }</a:t>
            </a:r>
          </a:p>
          <a:p>
            <a:pPr hangingPunct="0"/>
            <a:r>
              <a:rPr lang="en-US" sz="1633">
                <a:latin typeface="Consolas" pitchFamily="34"/>
                <a:ea typeface="MS Gothic" pitchFamily="2"/>
                <a:cs typeface="Tahoma" pitchFamily="2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889547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1572126" y="1866436"/>
            <a:ext cx="8661429" cy="4741155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ç</a:t>
            </a:r>
            <a:endParaRPr lang="en-US" dirty="0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980739" y="375297"/>
            <a:ext cx="8229627" cy="701731"/>
          </a:xfrm>
        </p:spPr>
        <p:txBody>
          <a:bodyPr>
            <a:spAutoFit/>
          </a:bodyPr>
          <a:lstStyle/>
          <a:p>
            <a:pPr lvl="0"/>
            <a:r>
              <a:rPr lang="en-US"/>
              <a:t>What is Apache Camel?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2003928" y="1419014"/>
            <a:ext cx="8229627" cy="4387676"/>
          </a:xfrm>
        </p:spPr>
        <p:txBody>
          <a:bodyPr/>
          <a:lstStyle/>
          <a:p>
            <a:pPr lvl="0"/>
            <a:r>
              <a:rPr lang="en-US"/>
              <a:t>Camel XML DSL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604844" y="1866436"/>
            <a:ext cx="5692554" cy="3515178"/>
          </a:xfrm>
          <a:prstGeom prst="rect">
            <a:avLst/>
          </a:prstGeom>
          <a:noFill/>
          <a:ln>
            <a:noFill/>
          </a:ln>
        </p:spPr>
        <p:txBody>
          <a:bodyPr vert="horz" wrap="none" lIns="81646" tIns="40823" rIns="81646" bIns="40823" anchorCtr="0" compatLnSpc="0">
            <a:spAutoFit/>
          </a:bodyPr>
          <a:lstStyle/>
          <a:p>
            <a:pPr hangingPunct="0"/>
            <a:endParaRPr lang="en-US" sz="1633">
              <a:latin typeface="Consolas" pitchFamily="34"/>
              <a:ea typeface="MS Gothic" pitchFamily="2"/>
              <a:cs typeface="Tahoma" pitchFamily="2"/>
            </a:endParaRPr>
          </a:p>
          <a:p>
            <a:pPr hangingPunct="0"/>
            <a:r>
              <a:rPr lang="en-US" sz="1633">
                <a:latin typeface="Consolas" pitchFamily="34"/>
                <a:ea typeface="MS Gothic" pitchFamily="2"/>
                <a:cs typeface="Tahoma" pitchFamily="2"/>
              </a:rPr>
              <a:t>  &lt;route&gt;</a:t>
            </a:r>
          </a:p>
          <a:p>
            <a:pPr hangingPunct="0"/>
            <a:r>
              <a:rPr lang="en-US" sz="1633">
                <a:latin typeface="Consolas" pitchFamily="34"/>
                <a:ea typeface="MS Gothic" pitchFamily="2"/>
                <a:cs typeface="Tahoma" pitchFamily="2"/>
              </a:rPr>
              <a:t>    &lt;from uri=</a:t>
            </a:r>
            <a:r>
              <a:rPr lang="en-US" sz="1633">
                <a:solidFill>
                  <a:srgbClr val="000080"/>
                </a:solidFill>
                <a:latin typeface="Consolas" pitchFamily="34"/>
                <a:ea typeface="MS Gothic" pitchFamily="2"/>
                <a:cs typeface="Tahoma" pitchFamily="2"/>
              </a:rPr>
              <a:t>"activemq:queue:newOrder"</a:t>
            </a:r>
            <a:r>
              <a:rPr lang="en-US" sz="1633">
                <a:latin typeface="Consolas" pitchFamily="34"/>
                <a:ea typeface="MS Gothic" pitchFamily="2"/>
                <a:cs typeface="Tahoma" pitchFamily="2"/>
              </a:rPr>
              <a:t>/&gt;</a:t>
            </a:r>
          </a:p>
          <a:p>
            <a:pPr hangingPunct="0"/>
            <a:r>
              <a:rPr lang="en-US" sz="1633">
                <a:latin typeface="Consolas" pitchFamily="34"/>
                <a:ea typeface="MS Gothic" pitchFamily="2"/>
                <a:cs typeface="Tahoma" pitchFamily="2"/>
              </a:rPr>
              <a:t>    &lt;choice&gt;</a:t>
            </a:r>
          </a:p>
          <a:p>
            <a:pPr hangingPunct="0"/>
            <a:r>
              <a:rPr lang="en-US" sz="1633">
                <a:latin typeface="Consolas" pitchFamily="34"/>
                <a:ea typeface="MS Gothic" pitchFamily="2"/>
                <a:cs typeface="Tahoma" pitchFamily="2"/>
              </a:rPr>
              <a:t>      &lt;when&gt;</a:t>
            </a:r>
          </a:p>
          <a:p>
            <a:pPr hangingPunct="0"/>
            <a:r>
              <a:rPr lang="en-US" sz="1633">
                <a:latin typeface="Consolas" pitchFamily="34"/>
                <a:ea typeface="MS Gothic" pitchFamily="2"/>
                <a:cs typeface="Tahoma" pitchFamily="2"/>
              </a:rPr>
              <a:t>        &lt;xpath&gt;</a:t>
            </a:r>
            <a:r>
              <a:rPr lang="en-US" sz="1633">
                <a:solidFill>
                  <a:srgbClr val="000080"/>
                </a:solidFill>
                <a:latin typeface="Consolas" pitchFamily="34"/>
                <a:ea typeface="MS Gothic" pitchFamily="2"/>
                <a:cs typeface="Tahoma" pitchFamily="2"/>
              </a:rPr>
              <a:t>/order/product = 'widget'</a:t>
            </a:r>
            <a:r>
              <a:rPr lang="en-US" sz="1633">
                <a:latin typeface="Consolas" pitchFamily="34"/>
                <a:ea typeface="MS Gothic" pitchFamily="2"/>
                <a:cs typeface="Tahoma" pitchFamily="2"/>
              </a:rPr>
              <a:t>&lt;/xpath&gt;</a:t>
            </a:r>
          </a:p>
          <a:p>
            <a:pPr hangingPunct="0"/>
            <a:r>
              <a:rPr lang="en-US" sz="1633">
                <a:latin typeface="Consolas" pitchFamily="34"/>
                <a:ea typeface="MS Gothic" pitchFamily="2"/>
                <a:cs typeface="Tahoma" pitchFamily="2"/>
              </a:rPr>
              <a:t>        &lt;to uri=</a:t>
            </a:r>
            <a:r>
              <a:rPr lang="en-US" sz="1633">
                <a:solidFill>
                  <a:srgbClr val="000080"/>
                </a:solidFill>
                <a:latin typeface="Consolas" pitchFamily="34"/>
                <a:ea typeface="MS Gothic" pitchFamily="2"/>
                <a:cs typeface="Tahoma" pitchFamily="2"/>
              </a:rPr>
              <a:t>"activemq:queue:widget"</a:t>
            </a:r>
            <a:r>
              <a:rPr lang="en-US" sz="1633">
                <a:latin typeface="Consolas" pitchFamily="34"/>
                <a:ea typeface="MS Gothic" pitchFamily="2"/>
                <a:cs typeface="Tahoma" pitchFamily="2"/>
              </a:rPr>
              <a:t>/&gt;</a:t>
            </a:r>
          </a:p>
          <a:p>
            <a:pPr hangingPunct="0"/>
            <a:r>
              <a:rPr lang="en-US" sz="1633">
                <a:latin typeface="Consolas" pitchFamily="34"/>
                <a:ea typeface="MS Gothic" pitchFamily="2"/>
                <a:cs typeface="Tahoma" pitchFamily="2"/>
              </a:rPr>
              <a:t>      &lt;/when&gt;</a:t>
            </a:r>
          </a:p>
          <a:p>
            <a:pPr hangingPunct="0"/>
            <a:r>
              <a:rPr lang="en-US" sz="1633">
                <a:latin typeface="Consolas" pitchFamily="34"/>
                <a:ea typeface="MS Gothic" pitchFamily="2"/>
                <a:cs typeface="Tahoma" pitchFamily="2"/>
              </a:rPr>
              <a:t>      &lt;otherwise&gt;</a:t>
            </a:r>
          </a:p>
          <a:p>
            <a:pPr hangingPunct="0"/>
            <a:r>
              <a:rPr lang="en-US" sz="1633">
                <a:latin typeface="Consolas" pitchFamily="34"/>
                <a:ea typeface="MS Gothic" pitchFamily="2"/>
                <a:cs typeface="Tahoma" pitchFamily="2"/>
              </a:rPr>
              <a:t>        &lt;to uri=</a:t>
            </a:r>
            <a:r>
              <a:rPr lang="en-US" sz="1633">
                <a:solidFill>
                  <a:srgbClr val="000080"/>
                </a:solidFill>
                <a:latin typeface="Consolas" pitchFamily="34"/>
                <a:ea typeface="MS Gothic" pitchFamily="2"/>
                <a:cs typeface="Tahoma" pitchFamily="2"/>
              </a:rPr>
              <a:t>"activemq:queue:gadget"</a:t>
            </a:r>
            <a:r>
              <a:rPr lang="en-US" sz="1633">
                <a:latin typeface="Consolas" pitchFamily="34"/>
                <a:ea typeface="MS Gothic" pitchFamily="2"/>
                <a:cs typeface="Tahoma" pitchFamily="2"/>
              </a:rPr>
              <a:t>/&gt;</a:t>
            </a:r>
          </a:p>
          <a:p>
            <a:pPr hangingPunct="0"/>
            <a:r>
              <a:rPr lang="en-US" sz="1633">
                <a:latin typeface="Consolas" pitchFamily="34"/>
                <a:ea typeface="MS Gothic" pitchFamily="2"/>
                <a:cs typeface="Tahoma" pitchFamily="2"/>
              </a:rPr>
              <a:t>      &lt;/otherwise&gt;</a:t>
            </a:r>
          </a:p>
          <a:p>
            <a:pPr hangingPunct="0"/>
            <a:r>
              <a:rPr lang="en-US" sz="1633">
                <a:latin typeface="Consolas" pitchFamily="34"/>
                <a:ea typeface="MS Gothic" pitchFamily="2"/>
                <a:cs typeface="Tahoma" pitchFamily="2"/>
              </a:rPr>
              <a:t>    &lt;/choice&gt;</a:t>
            </a:r>
          </a:p>
          <a:p>
            <a:pPr hangingPunct="0"/>
            <a:r>
              <a:rPr lang="en-US" sz="1633">
                <a:latin typeface="Consolas" pitchFamily="34"/>
                <a:ea typeface="MS Gothic" pitchFamily="2"/>
                <a:cs typeface="Tahoma" pitchFamily="2"/>
              </a:rPr>
              <a:t>  &lt;/route&gt;</a:t>
            </a:r>
          </a:p>
          <a:p>
            <a:pPr hangingPunct="0"/>
            <a:endParaRPr lang="en-US" sz="1633">
              <a:latin typeface="Consolas" pitchFamily="34"/>
              <a:ea typeface="MS Gothic" pitchFamily="2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444816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/>
          <p:cNvSpPr/>
          <p:nvPr/>
        </p:nvSpPr>
        <p:spPr>
          <a:xfrm>
            <a:off x="1572126" y="1866436"/>
            <a:ext cx="8661429" cy="4741155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ç</a:t>
            </a:r>
            <a:endParaRPr lang="en-US" dirty="0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980739" y="375297"/>
            <a:ext cx="8229627" cy="701731"/>
          </a:xfrm>
        </p:spPr>
        <p:txBody>
          <a:bodyPr>
            <a:spAutoFit/>
          </a:bodyPr>
          <a:lstStyle/>
          <a:p>
            <a:pPr lvl="0"/>
            <a:r>
              <a:rPr lang="en-US"/>
              <a:t>What is Apache Camel?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2003928" y="1419014"/>
            <a:ext cx="8229627" cy="4387676"/>
          </a:xfrm>
        </p:spPr>
        <p:txBody>
          <a:bodyPr/>
          <a:lstStyle/>
          <a:p>
            <a:pPr lvl="0"/>
            <a:r>
              <a:rPr lang="en-US"/>
              <a:t>Endpoint as URIs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604844" y="1866436"/>
            <a:ext cx="5692554" cy="3515178"/>
          </a:xfrm>
          <a:prstGeom prst="rect">
            <a:avLst/>
          </a:prstGeom>
          <a:noFill/>
          <a:ln>
            <a:noFill/>
          </a:ln>
        </p:spPr>
        <p:txBody>
          <a:bodyPr vert="horz" wrap="none" lIns="81646" tIns="40823" rIns="81646" bIns="40823" anchorCtr="0" compatLnSpc="0">
            <a:spAutoFit/>
          </a:bodyPr>
          <a:lstStyle/>
          <a:p>
            <a:pPr hangingPunct="0"/>
            <a:endParaRPr lang="en-US" sz="1633" dirty="0">
              <a:latin typeface="Consolas" pitchFamily="34"/>
              <a:ea typeface="MS Gothic" pitchFamily="2"/>
              <a:cs typeface="Tahoma" pitchFamily="2"/>
            </a:endParaRPr>
          </a:p>
          <a:p>
            <a:pPr hangingPunct="0"/>
            <a:r>
              <a:rPr lang="en-US" sz="1633" dirty="0">
                <a:latin typeface="Consolas" pitchFamily="34"/>
                <a:ea typeface="MS Gothic" pitchFamily="2"/>
                <a:cs typeface="Tahoma" pitchFamily="2"/>
              </a:rPr>
              <a:t>  &lt;route&gt;</a:t>
            </a:r>
          </a:p>
          <a:p>
            <a:pPr hangingPunct="0"/>
            <a:r>
              <a:rPr lang="en-US" sz="1633" dirty="0">
                <a:latin typeface="Consolas" pitchFamily="34"/>
                <a:ea typeface="MS Gothic" pitchFamily="2"/>
                <a:cs typeface="Tahoma" pitchFamily="2"/>
              </a:rPr>
              <a:t>    &lt;from </a:t>
            </a:r>
            <a:r>
              <a:rPr lang="en-US" sz="1633" dirty="0" err="1">
                <a:latin typeface="Consolas" pitchFamily="34"/>
                <a:ea typeface="MS Gothic" pitchFamily="2"/>
                <a:cs typeface="Tahoma" pitchFamily="2"/>
              </a:rPr>
              <a:t>uri</a:t>
            </a:r>
            <a:r>
              <a:rPr lang="en-US" sz="1633" dirty="0">
                <a:latin typeface="Consolas" pitchFamily="34"/>
                <a:ea typeface="MS Gothic" pitchFamily="2"/>
                <a:cs typeface="Tahoma" pitchFamily="2"/>
              </a:rPr>
              <a:t>=</a:t>
            </a:r>
            <a:r>
              <a:rPr lang="en-US" sz="1633" dirty="0">
                <a:solidFill>
                  <a:srgbClr val="000080"/>
                </a:solidFill>
                <a:latin typeface="Consolas" pitchFamily="34"/>
                <a:ea typeface="MS Gothic" pitchFamily="2"/>
                <a:cs typeface="Tahoma" pitchFamily="2"/>
              </a:rPr>
              <a:t>"</a:t>
            </a:r>
            <a:r>
              <a:rPr lang="en-US" sz="1633" dirty="0" err="1">
                <a:solidFill>
                  <a:srgbClr val="000080"/>
                </a:solidFill>
                <a:latin typeface="Consolas" pitchFamily="34"/>
                <a:ea typeface="MS Gothic" pitchFamily="2"/>
                <a:cs typeface="Tahoma" pitchFamily="2"/>
              </a:rPr>
              <a:t>file:inbox</a:t>
            </a:r>
            <a:r>
              <a:rPr lang="en-US" sz="1633" dirty="0">
                <a:solidFill>
                  <a:srgbClr val="000080"/>
                </a:solidFill>
                <a:latin typeface="Consolas" pitchFamily="34"/>
                <a:ea typeface="MS Gothic" pitchFamily="2"/>
                <a:cs typeface="Tahoma" pitchFamily="2"/>
              </a:rPr>
              <a:t>/orders"</a:t>
            </a:r>
            <a:r>
              <a:rPr lang="en-US" sz="1633" dirty="0">
                <a:latin typeface="Consolas" pitchFamily="34"/>
                <a:ea typeface="MS Gothic" pitchFamily="2"/>
                <a:cs typeface="Tahoma" pitchFamily="2"/>
              </a:rPr>
              <a:t>/&gt;</a:t>
            </a:r>
          </a:p>
          <a:p>
            <a:pPr hangingPunct="0"/>
            <a:r>
              <a:rPr lang="en-US" sz="1633" dirty="0">
                <a:latin typeface="Consolas" pitchFamily="34"/>
                <a:ea typeface="MS Gothic" pitchFamily="2"/>
                <a:cs typeface="Tahoma" pitchFamily="2"/>
              </a:rPr>
              <a:t>    &lt;choice&gt;</a:t>
            </a:r>
          </a:p>
          <a:p>
            <a:pPr hangingPunct="0"/>
            <a:r>
              <a:rPr lang="en-US" sz="1633" dirty="0">
                <a:latin typeface="Consolas" pitchFamily="34"/>
                <a:ea typeface="MS Gothic" pitchFamily="2"/>
                <a:cs typeface="Tahoma" pitchFamily="2"/>
              </a:rPr>
              <a:t>      &lt;when&gt;</a:t>
            </a:r>
          </a:p>
          <a:p>
            <a:pPr hangingPunct="0"/>
            <a:r>
              <a:rPr lang="en-US" sz="1633" dirty="0">
                <a:latin typeface="Consolas" pitchFamily="34"/>
                <a:ea typeface="MS Gothic" pitchFamily="2"/>
                <a:cs typeface="Tahoma" pitchFamily="2"/>
              </a:rPr>
              <a:t>        &lt;</a:t>
            </a:r>
            <a:r>
              <a:rPr lang="en-US" sz="1633" dirty="0" err="1">
                <a:latin typeface="Consolas" pitchFamily="34"/>
                <a:ea typeface="MS Gothic" pitchFamily="2"/>
                <a:cs typeface="Tahoma" pitchFamily="2"/>
              </a:rPr>
              <a:t>xpath</a:t>
            </a:r>
            <a:r>
              <a:rPr lang="en-US" sz="1633" dirty="0">
                <a:latin typeface="Consolas" pitchFamily="34"/>
                <a:ea typeface="MS Gothic" pitchFamily="2"/>
                <a:cs typeface="Tahoma" pitchFamily="2"/>
              </a:rPr>
              <a:t>&gt;</a:t>
            </a:r>
            <a:r>
              <a:rPr lang="en-US" sz="1633" dirty="0">
                <a:solidFill>
                  <a:srgbClr val="000080"/>
                </a:solidFill>
                <a:latin typeface="Consolas" pitchFamily="34"/>
                <a:ea typeface="MS Gothic" pitchFamily="2"/>
                <a:cs typeface="Tahoma" pitchFamily="2"/>
              </a:rPr>
              <a:t>/order/product = 'widget'</a:t>
            </a:r>
            <a:r>
              <a:rPr lang="en-US" sz="1633" dirty="0">
                <a:latin typeface="Consolas" pitchFamily="34"/>
                <a:ea typeface="MS Gothic" pitchFamily="2"/>
                <a:cs typeface="Tahoma" pitchFamily="2"/>
              </a:rPr>
              <a:t>&lt;/</a:t>
            </a:r>
            <a:r>
              <a:rPr lang="en-US" sz="1633" dirty="0" err="1">
                <a:latin typeface="Consolas" pitchFamily="34"/>
                <a:ea typeface="MS Gothic" pitchFamily="2"/>
                <a:cs typeface="Tahoma" pitchFamily="2"/>
              </a:rPr>
              <a:t>xpath</a:t>
            </a:r>
            <a:r>
              <a:rPr lang="en-US" sz="1633" dirty="0">
                <a:latin typeface="Consolas" pitchFamily="34"/>
                <a:ea typeface="MS Gothic" pitchFamily="2"/>
                <a:cs typeface="Tahoma" pitchFamily="2"/>
              </a:rPr>
              <a:t>&gt;</a:t>
            </a:r>
          </a:p>
          <a:p>
            <a:pPr hangingPunct="0"/>
            <a:r>
              <a:rPr lang="en-US" sz="1633" dirty="0">
                <a:latin typeface="Consolas" pitchFamily="34"/>
                <a:ea typeface="MS Gothic" pitchFamily="2"/>
                <a:cs typeface="Tahoma" pitchFamily="2"/>
              </a:rPr>
              <a:t>        &lt;to </a:t>
            </a:r>
            <a:r>
              <a:rPr lang="en-US" sz="1633" dirty="0" err="1">
                <a:latin typeface="Consolas" pitchFamily="34"/>
                <a:ea typeface="MS Gothic" pitchFamily="2"/>
                <a:cs typeface="Tahoma" pitchFamily="2"/>
              </a:rPr>
              <a:t>uri</a:t>
            </a:r>
            <a:r>
              <a:rPr lang="en-US" sz="1633" dirty="0">
                <a:latin typeface="Consolas" pitchFamily="34"/>
                <a:ea typeface="MS Gothic" pitchFamily="2"/>
                <a:cs typeface="Tahoma" pitchFamily="2"/>
              </a:rPr>
              <a:t>=</a:t>
            </a:r>
            <a:r>
              <a:rPr lang="en-US" sz="1633" dirty="0">
                <a:solidFill>
                  <a:srgbClr val="000080"/>
                </a:solidFill>
                <a:latin typeface="Consolas" pitchFamily="34"/>
                <a:ea typeface="MS Gothic" pitchFamily="2"/>
                <a:cs typeface="Tahoma" pitchFamily="2"/>
              </a:rPr>
              <a:t>"</a:t>
            </a:r>
            <a:r>
              <a:rPr lang="en-US" sz="1633" dirty="0" err="1">
                <a:solidFill>
                  <a:srgbClr val="000080"/>
                </a:solidFill>
                <a:latin typeface="Consolas" pitchFamily="34"/>
                <a:ea typeface="MS Gothic" pitchFamily="2"/>
                <a:cs typeface="Tahoma" pitchFamily="2"/>
              </a:rPr>
              <a:t>activemq:queue:widget</a:t>
            </a:r>
            <a:r>
              <a:rPr lang="en-US" sz="1633" dirty="0">
                <a:solidFill>
                  <a:srgbClr val="000080"/>
                </a:solidFill>
                <a:latin typeface="Consolas" pitchFamily="34"/>
                <a:ea typeface="MS Gothic" pitchFamily="2"/>
                <a:cs typeface="Tahoma" pitchFamily="2"/>
              </a:rPr>
              <a:t>"</a:t>
            </a:r>
            <a:r>
              <a:rPr lang="en-US" sz="1633" dirty="0">
                <a:latin typeface="Consolas" pitchFamily="34"/>
                <a:ea typeface="MS Gothic" pitchFamily="2"/>
                <a:cs typeface="Tahoma" pitchFamily="2"/>
              </a:rPr>
              <a:t>/&gt;</a:t>
            </a:r>
          </a:p>
          <a:p>
            <a:pPr hangingPunct="0"/>
            <a:r>
              <a:rPr lang="en-US" sz="1633" dirty="0">
                <a:latin typeface="Consolas" pitchFamily="34"/>
                <a:ea typeface="MS Gothic" pitchFamily="2"/>
                <a:cs typeface="Tahoma" pitchFamily="2"/>
              </a:rPr>
              <a:t>      &lt;/when&gt;</a:t>
            </a:r>
          </a:p>
          <a:p>
            <a:pPr hangingPunct="0"/>
            <a:r>
              <a:rPr lang="en-US" sz="1633" dirty="0">
                <a:latin typeface="Consolas" pitchFamily="34"/>
                <a:ea typeface="MS Gothic" pitchFamily="2"/>
                <a:cs typeface="Tahoma" pitchFamily="2"/>
              </a:rPr>
              <a:t>      &lt;otherwise&gt;</a:t>
            </a:r>
          </a:p>
          <a:p>
            <a:pPr hangingPunct="0"/>
            <a:r>
              <a:rPr lang="en-US" sz="1633" dirty="0">
                <a:latin typeface="Consolas" pitchFamily="34"/>
                <a:ea typeface="MS Gothic" pitchFamily="2"/>
                <a:cs typeface="Tahoma" pitchFamily="2"/>
              </a:rPr>
              <a:t>        &lt;to </a:t>
            </a:r>
            <a:r>
              <a:rPr lang="en-US" sz="1633" dirty="0" err="1">
                <a:latin typeface="Consolas" pitchFamily="34"/>
                <a:ea typeface="MS Gothic" pitchFamily="2"/>
                <a:cs typeface="Tahoma" pitchFamily="2"/>
              </a:rPr>
              <a:t>uri</a:t>
            </a:r>
            <a:r>
              <a:rPr lang="en-US" sz="1633" dirty="0">
                <a:latin typeface="Consolas" pitchFamily="34"/>
                <a:ea typeface="MS Gothic" pitchFamily="2"/>
                <a:cs typeface="Tahoma" pitchFamily="2"/>
              </a:rPr>
              <a:t>=</a:t>
            </a:r>
            <a:r>
              <a:rPr lang="en-US" sz="1633" dirty="0">
                <a:solidFill>
                  <a:srgbClr val="000080"/>
                </a:solidFill>
                <a:latin typeface="Consolas" pitchFamily="34"/>
                <a:ea typeface="MS Gothic" pitchFamily="2"/>
                <a:cs typeface="Tahoma" pitchFamily="2"/>
              </a:rPr>
              <a:t>"</a:t>
            </a:r>
            <a:r>
              <a:rPr lang="en-US" sz="1633" dirty="0" err="1">
                <a:solidFill>
                  <a:srgbClr val="000080"/>
                </a:solidFill>
                <a:latin typeface="Consolas" pitchFamily="34"/>
                <a:ea typeface="MS Gothic" pitchFamily="2"/>
                <a:cs typeface="Tahoma" pitchFamily="2"/>
              </a:rPr>
              <a:t>activemq:queue:gadget</a:t>
            </a:r>
            <a:r>
              <a:rPr lang="en-US" sz="1633" dirty="0">
                <a:solidFill>
                  <a:srgbClr val="000080"/>
                </a:solidFill>
                <a:latin typeface="Consolas" pitchFamily="34"/>
                <a:ea typeface="MS Gothic" pitchFamily="2"/>
                <a:cs typeface="Tahoma" pitchFamily="2"/>
              </a:rPr>
              <a:t>"</a:t>
            </a:r>
            <a:r>
              <a:rPr lang="en-US" sz="1633" dirty="0">
                <a:latin typeface="Consolas" pitchFamily="34"/>
                <a:ea typeface="MS Gothic" pitchFamily="2"/>
                <a:cs typeface="Tahoma" pitchFamily="2"/>
              </a:rPr>
              <a:t>/&gt;</a:t>
            </a:r>
          </a:p>
          <a:p>
            <a:pPr hangingPunct="0"/>
            <a:r>
              <a:rPr lang="en-US" sz="1633" dirty="0">
                <a:latin typeface="Consolas" pitchFamily="34"/>
                <a:ea typeface="MS Gothic" pitchFamily="2"/>
                <a:cs typeface="Tahoma" pitchFamily="2"/>
              </a:rPr>
              <a:t>      &lt;/otherwise&gt;</a:t>
            </a:r>
          </a:p>
          <a:p>
            <a:pPr hangingPunct="0"/>
            <a:r>
              <a:rPr lang="en-US" sz="1633" dirty="0">
                <a:latin typeface="Consolas" pitchFamily="34"/>
                <a:ea typeface="MS Gothic" pitchFamily="2"/>
                <a:cs typeface="Tahoma" pitchFamily="2"/>
              </a:rPr>
              <a:t>    &lt;/choice&gt;</a:t>
            </a:r>
          </a:p>
          <a:p>
            <a:pPr hangingPunct="0"/>
            <a:r>
              <a:rPr lang="en-US" sz="1633" dirty="0">
                <a:latin typeface="Consolas" pitchFamily="34"/>
                <a:ea typeface="MS Gothic" pitchFamily="2"/>
                <a:cs typeface="Tahoma" pitchFamily="2"/>
              </a:rPr>
              <a:t>  &lt;/route&gt;</a:t>
            </a:r>
          </a:p>
          <a:p>
            <a:pPr hangingPunct="0"/>
            <a:endParaRPr lang="en-US" sz="1633" dirty="0">
              <a:latin typeface="Consolas" pitchFamily="34"/>
              <a:ea typeface="MS Gothic" pitchFamily="2"/>
              <a:cs typeface="Tahoma" pitchFamily="2"/>
            </a:endParaRPr>
          </a:p>
        </p:txBody>
      </p:sp>
      <p:sp>
        <p:nvSpPr>
          <p:cNvPr id="5" name="Straight Connector 4"/>
          <p:cNvSpPr/>
          <p:nvPr/>
        </p:nvSpPr>
        <p:spPr>
          <a:xfrm flipH="1">
            <a:off x="5049009" y="2136913"/>
            <a:ext cx="1516883" cy="144287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vert="horz" wrap="none" lIns="81646" tIns="40823" rIns="81646" bIns="40823" anchor="ctr" anchorCtr="1" compatLnSpc="0"/>
          <a:lstStyle/>
          <a:p>
            <a:pPr hangingPunct="0"/>
            <a:endParaRPr lang="en-US" sz="1270">
              <a:latin typeface="Arial" pitchFamily="18"/>
              <a:ea typeface="MS Gothic" pitchFamily="2"/>
              <a:cs typeface="Tahoma" pitchFamily="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565893" y="1968508"/>
            <a:ext cx="1251531" cy="269674"/>
          </a:xfrm>
          <a:prstGeom prst="rect">
            <a:avLst/>
          </a:prstGeom>
          <a:noFill/>
          <a:ln>
            <a:noFill/>
          </a:ln>
        </p:spPr>
        <p:txBody>
          <a:bodyPr vert="horz" wrap="none" lIns="81646" tIns="40823" rIns="81646" bIns="40823" anchorCtr="0" compatLnSpc="0">
            <a:spAutoFit/>
          </a:bodyPr>
          <a:lstStyle/>
          <a:p>
            <a:pPr hangingPunct="0"/>
            <a:r>
              <a:rPr lang="en-US" sz="1270">
                <a:latin typeface="Arial" pitchFamily="18"/>
                <a:ea typeface="MS Gothic" pitchFamily="2"/>
                <a:cs typeface="Tahoma" pitchFamily="2"/>
              </a:rPr>
              <a:t>use file instead</a:t>
            </a:r>
          </a:p>
        </p:txBody>
      </p:sp>
    </p:spTree>
    <p:extLst>
      <p:ext uri="{BB962C8B-B14F-4D97-AF65-F5344CB8AC3E}">
        <p14:creationId xmlns:p14="http://schemas.microsoft.com/office/powerpoint/2010/main" val="2032488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/>
          <p:cNvSpPr/>
          <p:nvPr/>
        </p:nvSpPr>
        <p:spPr>
          <a:xfrm>
            <a:off x="1572126" y="1866436"/>
            <a:ext cx="8661429" cy="4741155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ç</a:t>
            </a:r>
            <a:endParaRPr lang="en-US" dirty="0"/>
          </a:p>
        </p:txBody>
      </p:sp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980739" y="375297"/>
            <a:ext cx="8229627" cy="701731"/>
          </a:xfrm>
        </p:spPr>
        <p:txBody>
          <a:bodyPr>
            <a:spAutoFit/>
          </a:bodyPr>
          <a:lstStyle/>
          <a:p>
            <a:pPr lvl="0"/>
            <a:r>
              <a:rPr lang="en-US"/>
              <a:t>What is Apache Camel?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2003928" y="1419014"/>
            <a:ext cx="8229627" cy="4387676"/>
          </a:xfrm>
        </p:spPr>
        <p:txBody>
          <a:bodyPr/>
          <a:lstStyle/>
          <a:p>
            <a:pPr lvl="0"/>
            <a:r>
              <a:rPr lang="en-US" dirty="0"/>
              <a:t>Endpoint as URIs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604844" y="1866436"/>
            <a:ext cx="5692554" cy="3515178"/>
          </a:xfrm>
          <a:prstGeom prst="rect">
            <a:avLst/>
          </a:prstGeom>
          <a:noFill/>
          <a:ln>
            <a:noFill/>
          </a:ln>
        </p:spPr>
        <p:txBody>
          <a:bodyPr vert="horz" wrap="none" lIns="81646" tIns="40823" rIns="81646" bIns="40823" anchorCtr="0" compatLnSpc="0">
            <a:spAutoFit/>
          </a:bodyPr>
          <a:lstStyle/>
          <a:p>
            <a:pPr hangingPunct="0"/>
            <a:endParaRPr lang="en-US" sz="1633" dirty="0">
              <a:latin typeface="Consolas" pitchFamily="34"/>
              <a:ea typeface="MS Gothic" pitchFamily="2"/>
              <a:cs typeface="Tahoma" pitchFamily="2"/>
            </a:endParaRPr>
          </a:p>
          <a:p>
            <a:pPr hangingPunct="0"/>
            <a:r>
              <a:rPr lang="en-US" sz="1633" dirty="0">
                <a:latin typeface="Consolas" pitchFamily="34"/>
                <a:ea typeface="MS Gothic" pitchFamily="2"/>
                <a:cs typeface="Tahoma" pitchFamily="2"/>
              </a:rPr>
              <a:t>  &lt;route&gt;</a:t>
            </a:r>
          </a:p>
          <a:p>
            <a:pPr hangingPunct="0"/>
            <a:r>
              <a:rPr lang="en-US" sz="1633" dirty="0">
                <a:latin typeface="Consolas" pitchFamily="34"/>
                <a:ea typeface="MS Gothic" pitchFamily="2"/>
                <a:cs typeface="Tahoma" pitchFamily="2"/>
              </a:rPr>
              <a:t>    &lt;from </a:t>
            </a:r>
            <a:r>
              <a:rPr lang="en-US" sz="1633" dirty="0" err="1">
                <a:latin typeface="Consolas" pitchFamily="34"/>
                <a:ea typeface="MS Gothic" pitchFamily="2"/>
                <a:cs typeface="Tahoma" pitchFamily="2"/>
              </a:rPr>
              <a:t>uri</a:t>
            </a:r>
            <a:r>
              <a:rPr lang="en-US" sz="1633" dirty="0">
                <a:latin typeface="Consolas" pitchFamily="34"/>
                <a:ea typeface="MS Gothic" pitchFamily="2"/>
                <a:cs typeface="Tahoma" pitchFamily="2"/>
              </a:rPr>
              <a:t>=</a:t>
            </a:r>
            <a:r>
              <a:rPr lang="en-US" sz="1633" dirty="0">
                <a:solidFill>
                  <a:srgbClr val="000080"/>
                </a:solidFill>
                <a:latin typeface="Consolas" pitchFamily="34"/>
                <a:ea typeface="MS Gothic" pitchFamily="2"/>
                <a:cs typeface="Tahoma" pitchFamily="2"/>
              </a:rPr>
              <a:t>"</a:t>
            </a:r>
            <a:r>
              <a:rPr lang="en-US" sz="1633" dirty="0" err="1">
                <a:solidFill>
                  <a:srgbClr val="000080"/>
                </a:solidFill>
                <a:latin typeface="Consolas" pitchFamily="34"/>
                <a:ea typeface="MS Gothic" pitchFamily="2"/>
                <a:cs typeface="Tahoma" pitchFamily="2"/>
              </a:rPr>
              <a:t>file:inbox</a:t>
            </a:r>
            <a:r>
              <a:rPr lang="en-US" sz="1633" dirty="0">
                <a:solidFill>
                  <a:srgbClr val="000080"/>
                </a:solidFill>
                <a:latin typeface="Consolas" pitchFamily="34"/>
                <a:ea typeface="MS Gothic" pitchFamily="2"/>
                <a:cs typeface="Tahoma" pitchFamily="2"/>
              </a:rPr>
              <a:t>/</a:t>
            </a:r>
            <a:r>
              <a:rPr lang="en-US" sz="1633" dirty="0" err="1">
                <a:solidFill>
                  <a:srgbClr val="000080"/>
                </a:solidFill>
                <a:latin typeface="Consolas" pitchFamily="34"/>
                <a:ea typeface="MS Gothic" pitchFamily="2"/>
                <a:cs typeface="Tahoma" pitchFamily="2"/>
              </a:rPr>
              <a:t>orders?delete</a:t>
            </a:r>
            <a:r>
              <a:rPr lang="en-US" sz="1633" dirty="0">
                <a:solidFill>
                  <a:srgbClr val="000080"/>
                </a:solidFill>
                <a:latin typeface="Consolas" pitchFamily="34"/>
                <a:ea typeface="MS Gothic" pitchFamily="2"/>
                <a:cs typeface="Tahoma" pitchFamily="2"/>
              </a:rPr>
              <a:t>=true"</a:t>
            </a:r>
            <a:r>
              <a:rPr lang="en-US" sz="1633" dirty="0">
                <a:latin typeface="Consolas" pitchFamily="34"/>
                <a:ea typeface="MS Gothic" pitchFamily="2"/>
                <a:cs typeface="Tahoma" pitchFamily="2"/>
              </a:rPr>
              <a:t>/&gt;</a:t>
            </a:r>
          </a:p>
          <a:p>
            <a:pPr hangingPunct="0"/>
            <a:r>
              <a:rPr lang="en-US" sz="1633" dirty="0">
                <a:latin typeface="Consolas" pitchFamily="34"/>
                <a:ea typeface="MS Gothic" pitchFamily="2"/>
                <a:cs typeface="Tahoma" pitchFamily="2"/>
              </a:rPr>
              <a:t>    &lt;choice&gt;</a:t>
            </a:r>
          </a:p>
          <a:p>
            <a:pPr hangingPunct="0"/>
            <a:r>
              <a:rPr lang="en-US" sz="1633" dirty="0">
                <a:latin typeface="Consolas" pitchFamily="34"/>
                <a:ea typeface="MS Gothic" pitchFamily="2"/>
                <a:cs typeface="Tahoma" pitchFamily="2"/>
              </a:rPr>
              <a:t>      &lt;when&gt;</a:t>
            </a:r>
          </a:p>
          <a:p>
            <a:pPr hangingPunct="0"/>
            <a:r>
              <a:rPr lang="en-US" sz="1633" dirty="0">
                <a:latin typeface="Consolas" pitchFamily="34"/>
                <a:ea typeface="MS Gothic" pitchFamily="2"/>
                <a:cs typeface="Tahoma" pitchFamily="2"/>
              </a:rPr>
              <a:t>        &lt;</a:t>
            </a:r>
            <a:r>
              <a:rPr lang="en-US" sz="1633" dirty="0" err="1">
                <a:latin typeface="Consolas" pitchFamily="34"/>
                <a:ea typeface="MS Gothic" pitchFamily="2"/>
                <a:cs typeface="Tahoma" pitchFamily="2"/>
              </a:rPr>
              <a:t>xpath</a:t>
            </a:r>
            <a:r>
              <a:rPr lang="en-US" sz="1633" dirty="0">
                <a:latin typeface="Consolas" pitchFamily="34"/>
                <a:ea typeface="MS Gothic" pitchFamily="2"/>
                <a:cs typeface="Tahoma" pitchFamily="2"/>
              </a:rPr>
              <a:t>&gt;</a:t>
            </a:r>
            <a:r>
              <a:rPr lang="en-US" sz="1633" dirty="0">
                <a:solidFill>
                  <a:srgbClr val="000080"/>
                </a:solidFill>
                <a:latin typeface="Consolas" pitchFamily="34"/>
                <a:ea typeface="MS Gothic" pitchFamily="2"/>
                <a:cs typeface="Tahoma" pitchFamily="2"/>
              </a:rPr>
              <a:t>/order/product = 'widget'</a:t>
            </a:r>
            <a:r>
              <a:rPr lang="en-US" sz="1633" dirty="0">
                <a:latin typeface="Consolas" pitchFamily="34"/>
                <a:ea typeface="MS Gothic" pitchFamily="2"/>
                <a:cs typeface="Tahoma" pitchFamily="2"/>
              </a:rPr>
              <a:t>&lt;/</a:t>
            </a:r>
            <a:r>
              <a:rPr lang="en-US" sz="1633" dirty="0" err="1">
                <a:latin typeface="Consolas" pitchFamily="34"/>
                <a:ea typeface="MS Gothic" pitchFamily="2"/>
                <a:cs typeface="Tahoma" pitchFamily="2"/>
              </a:rPr>
              <a:t>xpath</a:t>
            </a:r>
            <a:r>
              <a:rPr lang="en-US" sz="1633" dirty="0">
                <a:latin typeface="Consolas" pitchFamily="34"/>
                <a:ea typeface="MS Gothic" pitchFamily="2"/>
                <a:cs typeface="Tahoma" pitchFamily="2"/>
              </a:rPr>
              <a:t>&gt;</a:t>
            </a:r>
          </a:p>
          <a:p>
            <a:pPr hangingPunct="0"/>
            <a:r>
              <a:rPr lang="en-US" sz="1633" dirty="0">
                <a:latin typeface="Consolas" pitchFamily="34"/>
                <a:ea typeface="MS Gothic" pitchFamily="2"/>
                <a:cs typeface="Tahoma" pitchFamily="2"/>
              </a:rPr>
              <a:t>        &lt;to </a:t>
            </a:r>
            <a:r>
              <a:rPr lang="en-US" sz="1633" dirty="0" err="1">
                <a:latin typeface="Consolas" pitchFamily="34"/>
                <a:ea typeface="MS Gothic" pitchFamily="2"/>
                <a:cs typeface="Tahoma" pitchFamily="2"/>
              </a:rPr>
              <a:t>uri</a:t>
            </a:r>
            <a:r>
              <a:rPr lang="en-US" sz="1633" dirty="0">
                <a:latin typeface="Consolas" pitchFamily="34"/>
                <a:ea typeface="MS Gothic" pitchFamily="2"/>
                <a:cs typeface="Tahoma" pitchFamily="2"/>
              </a:rPr>
              <a:t>=</a:t>
            </a:r>
            <a:r>
              <a:rPr lang="en-US" sz="1633" dirty="0">
                <a:solidFill>
                  <a:srgbClr val="000080"/>
                </a:solidFill>
                <a:latin typeface="Consolas" pitchFamily="34"/>
                <a:ea typeface="MS Gothic" pitchFamily="2"/>
                <a:cs typeface="Tahoma" pitchFamily="2"/>
              </a:rPr>
              <a:t>"</a:t>
            </a:r>
            <a:r>
              <a:rPr lang="en-US" sz="1633" dirty="0" err="1">
                <a:solidFill>
                  <a:srgbClr val="000080"/>
                </a:solidFill>
                <a:latin typeface="Consolas" pitchFamily="34"/>
                <a:ea typeface="MS Gothic" pitchFamily="2"/>
                <a:cs typeface="Tahoma" pitchFamily="2"/>
              </a:rPr>
              <a:t>activemq:queue:widget</a:t>
            </a:r>
            <a:r>
              <a:rPr lang="en-US" sz="1633" dirty="0">
                <a:solidFill>
                  <a:srgbClr val="000080"/>
                </a:solidFill>
                <a:latin typeface="Consolas" pitchFamily="34"/>
                <a:ea typeface="MS Gothic" pitchFamily="2"/>
                <a:cs typeface="Tahoma" pitchFamily="2"/>
              </a:rPr>
              <a:t>"</a:t>
            </a:r>
            <a:r>
              <a:rPr lang="en-US" sz="1633" dirty="0">
                <a:latin typeface="Consolas" pitchFamily="34"/>
                <a:ea typeface="MS Gothic" pitchFamily="2"/>
                <a:cs typeface="Tahoma" pitchFamily="2"/>
              </a:rPr>
              <a:t>/&gt;</a:t>
            </a:r>
          </a:p>
          <a:p>
            <a:pPr hangingPunct="0"/>
            <a:r>
              <a:rPr lang="en-US" sz="1633" dirty="0">
                <a:latin typeface="Consolas" pitchFamily="34"/>
                <a:ea typeface="MS Gothic" pitchFamily="2"/>
                <a:cs typeface="Tahoma" pitchFamily="2"/>
              </a:rPr>
              <a:t>      &lt;/when&gt;</a:t>
            </a:r>
          </a:p>
          <a:p>
            <a:pPr hangingPunct="0"/>
            <a:r>
              <a:rPr lang="en-US" sz="1633" dirty="0">
                <a:latin typeface="Consolas" pitchFamily="34"/>
                <a:ea typeface="MS Gothic" pitchFamily="2"/>
                <a:cs typeface="Tahoma" pitchFamily="2"/>
              </a:rPr>
              <a:t>      &lt;otherwise&gt;</a:t>
            </a:r>
          </a:p>
          <a:p>
            <a:pPr hangingPunct="0"/>
            <a:r>
              <a:rPr lang="en-US" sz="1633" dirty="0">
                <a:latin typeface="Consolas" pitchFamily="34"/>
                <a:ea typeface="MS Gothic" pitchFamily="2"/>
                <a:cs typeface="Tahoma" pitchFamily="2"/>
              </a:rPr>
              <a:t>        &lt;to </a:t>
            </a:r>
            <a:r>
              <a:rPr lang="en-US" sz="1633" dirty="0" err="1">
                <a:latin typeface="Consolas" pitchFamily="34"/>
                <a:ea typeface="MS Gothic" pitchFamily="2"/>
                <a:cs typeface="Tahoma" pitchFamily="2"/>
              </a:rPr>
              <a:t>uri</a:t>
            </a:r>
            <a:r>
              <a:rPr lang="en-US" sz="1633" dirty="0">
                <a:latin typeface="Consolas" pitchFamily="34"/>
                <a:ea typeface="MS Gothic" pitchFamily="2"/>
                <a:cs typeface="Tahoma" pitchFamily="2"/>
              </a:rPr>
              <a:t>=</a:t>
            </a:r>
            <a:r>
              <a:rPr lang="en-US" sz="1633" dirty="0">
                <a:solidFill>
                  <a:srgbClr val="000080"/>
                </a:solidFill>
                <a:latin typeface="Consolas" pitchFamily="34"/>
                <a:ea typeface="MS Gothic" pitchFamily="2"/>
                <a:cs typeface="Tahoma" pitchFamily="2"/>
              </a:rPr>
              <a:t>"</a:t>
            </a:r>
            <a:r>
              <a:rPr lang="en-US" sz="1633" dirty="0" err="1">
                <a:solidFill>
                  <a:srgbClr val="000080"/>
                </a:solidFill>
                <a:latin typeface="Consolas" pitchFamily="34"/>
                <a:ea typeface="MS Gothic" pitchFamily="2"/>
                <a:cs typeface="Tahoma" pitchFamily="2"/>
              </a:rPr>
              <a:t>activemq:queue:gadget</a:t>
            </a:r>
            <a:r>
              <a:rPr lang="en-US" sz="1633" dirty="0">
                <a:solidFill>
                  <a:srgbClr val="000080"/>
                </a:solidFill>
                <a:latin typeface="Consolas" pitchFamily="34"/>
                <a:ea typeface="MS Gothic" pitchFamily="2"/>
                <a:cs typeface="Tahoma" pitchFamily="2"/>
              </a:rPr>
              <a:t>"</a:t>
            </a:r>
            <a:r>
              <a:rPr lang="en-US" sz="1633" dirty="0">
                <a:latin typeface="Consolas" pitchFamily="34"/>
                <a:ea typeface="MS Gothic" pitchFamily="2"/>
                <a:cs typeface="Tahoma" pitchFamily="2"/>
              </a:rPr>
              <a:t>/&gt;</a:t>
            </a:r>
          </a:p>
          <a:p>
            <a:pPr hangingPunct="0"/>
            <a:r>
              <a:rPr lang="en-US" sz="1633" dirty="0">
                <a:latin typeface="Consolas" pitchFamily="34"/>
                <a:ea typeface="MS Gothic" pitchFamily="2"/>
                <a:cs typeface="Tahoma" pitchFamily="2"/>
              </a:rPr>
              <a:t>      &lt;/otherwise&gt;</a:t>
            </a:r>
          </a:p>
          <a:p>
            <a:pPr hangingPunct="0"/>
            <a:r>
              <a:rPr lang="en-US" sz="1633" dirty="0">
                <a:latin typeface="Consolas" pitchFamily="34"/>
                <a:ea typeface="MS Gothic" pitchFamily="2"/>
                <a:cs typeface="Tahoma" pitchFamily="2"/>
              </a:rPr>
              <a:t>    &lt;/choice&gt;</a:t>
            </a:r>
          </a:p>
          <a:p>
            <a:pPr hangingPunct="0"/>
            <a:r>
              <a:rPr lang="en-US" sz="1633" dirty="0">
                <a:latin typeface="Consolas" pitchFamily="34"/>
                <a:ea typeface="MS Gothic" pitchFamily="2"/>
                <a:cs typeface="Tahoma" pitchFamily="2"/>
              </a:rPr>
              <a:t>  &lt;/route&gt;</a:t>
            </a:r>
          </a:p>
          <a:p>
            <a:pPr hangingPunct="0"/>
            <a:endParaRPr lang="en-US" sz="1633" dirty="0">
              <a:latin typeface="Consolas" pitchFamily="34"/>
              <a:ea typeface="MS Gothic" pitchFamily="2"/>
              <a:cs typeface="Tahoma" pitchFamily="2"/>
            </a:endParaRPr>
          </a:p>
        </p:txBody>
      </p:sp>
      <p:sp>
        <p:nvSpPr>
          <p:cNvPr id="5" name="Straight Connector 4"/>
          <p:cNvSpPr/>
          <p:nvPr/>
        </p:nvSpPr>
        <p:spPr>
          <a:xfrm>
            <a:off x="6203248" y="2156791"/>
            <a:ext cx="712198" cy="124409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tailEnd type="arrow"/>
          </a:ln>
        </p:spPr>
        <p:txBody>
          <a:bodyPr vert="horz" wrap="none" lIns="81646" tIns="40823" rIns="81646" bIns="40823" anchor="ctr" anchorCtr="1" compatLnSpc="0"/>
          <a:lstStyle/>
          <a:p>
            <a:pPr hangingPunct="0"/>
            <a:endParaRPr lang="en-US" sz="1270">
              <a:latin typeface="Arial" pitchFamily="18"/>
              <a:ea typeface="MS Gothic" pitchFamily="2"/>
              <a:cs typeface="Tahoma" pitchFamily="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979289" y="1957922"/>
            <a:ext cx="1223959" cy="323278"/>
          </a:xfrm>
          <a:prstGeom prst="rect">
            <a:avLst/>
          </a:prstGeom>
          <a:noFill/>
          <a:ln>
            <a:noFill/>
          </a:ln>
        </p:spPr>
        <p:txBody>
          <a:bodyPr vert="horz" wrap="none" lIns="81646" tIns="40823" rIns="81646" bIns="40823" anchorCtr="0" compatLnSpc="0">
            <a:spAutoFit/>
          </a:bodyPr>
          <a:lstStyle/>
          <a:p>
            <a:pPr hangingPunct="0"/>
            <a:r>
              <a:rPr lang="en-US" sz="1633">
                <a:latin typeface="Arial" pitchFamily="18"/>
                <a:ea typeface="MS Gothic" pitchFamily="2"/>
                <a:cs typeface="Tahoma" pitchFamily="2"/>
              </a:rPr>
              <a:t>parameters</a:t>
            </a:r>
          </a:p>
        </p:txBody>
      </p:sp>
    </p:spTree>
    <p:extLst>
      <p:ext uri="{BB962C8B-B14F-4D97-AF65-F5344CB8AC3E}">
        <p14:creationId xmlns:p14="http://schemas.microsoft.com/office/powerpoint/2010/main" val="1484854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980739" y="375297"/>
            <a:ext cx="8229627" cy="701731"/>
          </a:xfrm>
        </p:spPr>
        <p:txBody>
          <a:bodyPr>
            <a:spAutoFit/>
          </a:bodyPr>
          <a:lstStyle/>
          <a:p>
            <a:pPr lvl="0"/>
            <a:r>
              <a:rPr lang="en-US"/>
              <a:t>Standard Java or XML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2003928" y="1353696"/>
            <a:ext cx="8229627" cy="4387676"/>
          </a:xfrm>
        </p:spPr>
        <p:txBody>
          <a:bodyPr/>
          <a:lstStyle/>
          <a:p>
            <a:pPr lvl="0"/>
            <a:r>
              <a:rPr lang="en-US"/>
              <a:t>Java DSL is just Java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169511" y="2221108"/>
            <a:ext cx="6234517" cy="317081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77909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980739" y="375297"/>
            <a:ext cx="8229627" cy="701731"/>
          </a:xfrm>
        </p:spPr>
        <p:txBody>
          <a:bodyPr>
            <a:spAutoFit/>
          </a:bodyPr>
          <a:lstStyle/>
          <a:p>
            <a:pPr lvl="0"/>
            <a:r>
              <a:rPr lang="en-US"/>
              <a:t>Standard Java or XML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2003928" y="1353696"/>
            <a:ext cx="8229627" cy="4387676"/>
          </a:xfrm>
        </p:spPr>
        <p:txBody>
          <a:bodyPr/>
          <a:lstStyle/>
          <a:p>
            <a:pPr lvl="0"/>
            <a:r>
              <a:rPr lang="en-US"/>
              <a:t>XML DSL is just XML</a:t>
            </a:r>
            <a:br>
              <a:rPr lang="en-US"/>
            </a:br>
            <a:r>
              <a:rPr lang="en-US"/>
              <a:t/>
            </a:r>
            <a:br>
              <a:rPr lang="en-US"/>
            </a:br>
            <a:r>
              <a:rPr lang="en-US"/>
              <a:t/>
            </a:r>
            <a:br>
              <a:rPr lang="en-US"/>
            </a:br>
            <a:r>
              <a:rPr lang="en-US"/>
              <a:t/>
            </a:r>
            <a:br>
              <a:rPr lang="en-US"/>
            </a:br>
            <a:r>
              <a:rPr lang="en-US"/>
              <a:t/>
            </a:r>
            <a:br>
              <a:rPr lang="en-US"/>
            </a:br>
            <a:r>
              <a:rPr lang="en-US"/>
              <a:t/>
            </a:r>
            <a:br>
              <a:rPr lang="en-US"/>
            </a:br>
            <a:r>
              <a:rPr lang="en-US"/>
              <a:t/>
            </a:r>
            <a:br>
              <a:rPr lang="en-US"/>
            </a:br>
            <a:r>
              <a:rPr lang="en-US"/>
              <a:t/>
            </a:r>
            <a:br>
              <a:rPr lang="en-US"/>
            </a:br>
            <a:r>
              <a:rPr lang="en-US"/>
              <a:t/>
            </a:r>
            <a:br>
              <a:rPr lang="en-US"/>
            </a:br>
            <a:endParaRPr lang="en-US"/>
          </a:p>
          <a:p>
            <a:pPr marL="0" lvl="1" indent="0" hangingPunct="0">
              <a:spcBef>
                <a:spcPts val="0"/>
              </a:spcBef>
              <a:spcAft>
                <a:spcPts val="1286"/>
              </a:spcAft>
              <a:buClr>
                <a:srgbClr val="999999"/>
              </a:buClr>
              <a:buSzPct val="45000"/>
              <a:buFont typeface="StarSymbol"/>
              <a:buChar char="●"/>
            </a:pPr>
            <a:r>
              <a:rPr lang="en-US" sz="2540">
                <a:latin typeface="Liberation Sans" pitchFamily="34"/>
                <a:ea typeface="MS Gothic" pitchFamily="2"/>
                <a:cs typeface="Tahoma" pitchFamily="2"/>
              </a:rPr>
              <a:t>… with XSD schema for validation/tooling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481727" y="1989886"/>
            <a:ext cx="6129682" cy="28040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34836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76127" y="544512"/>
            <a:ext cx="7925953" cy="5811838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v-SE" smtClean="0"/>
              <a:t>© R2Meton AB</a:t>
            </a:r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http://www.r2m.se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823401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v-SE" smtClean="0"/>
              <a:t>© R2Meton AB</a:t>
            </a:r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http://www.r2m.se</a:t>
            </a:r>
            <a:endParaRPr lang="sv-SE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6127" y="1690688"/>
            <a:ext cx="2595158" cy="451063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613" y="810844"/>
            <a:ext cx="5748748" cy="4286267"/>
          </a:xfrm>
          <a:prstGeom prst="rect">
            <a:avLst/>
          </a:prstGeom>
          <a:ln w="25400">
            <a:solidFill>
              <a:schemeClr val="bg1"/>
            </a:solidFill>
          </a:ln>
        </p:spPr>
      </p:pic>
      <p:sp>
        <p:nvSpPr>
          <p:cNvPr id="15" name="Oval 14"/>
          <p:cNvSpPr/>
          <p:nvPr/>
        </p:nvSpPr>
        <p:spPr>
          <a:xfrm>
            <a:off x="8849360" y="4491790"/>
            <a:ext cx="2340005" cy="605321"/>
          </a:xfrm>
          <a:prstGeom prst="ellipse">
            <a:avLst/>
          </a:prstGeom>
          <a:noFill/>
          <a:ln w="1270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0758" y="2044800"/>
            <a:ext cx="5347331" cy="4494112"/>
          </a:xfrm>
          <a:prstGeom prst="rect">
            <a:avLst/>
          </a:prstGeom>
          <a:ln w="2540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095797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v-SE" smtClean="0"/>
              <a:t>© R2Meton AB</a:t>
            </a:r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http://www.r2m.se</a:t>
            </a:r>
            <a:endParaRPr lang="sv-SE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6127" y="1690688"/>
            <a:ext cx="2595158" cy="4510631"/>
          </a:xfrm>
          <a:prstGeom prst="rect">
            <a:avLst/>
          </a:prstGeom>
        </p:spPr>
      </p:pic>
      <p:sp>
        <p:nvSpPr>
          <p:cNvPr id="15" name="Oval 14"/>
          <p:cNvSpPr/>
          <p:nvPr/>
        </p:nvSpPr>
        <p:spPr>
          <a:xfrm>
            <a:off x="8766009" y="5032944"/>
            <a:ext cx="1869908" cy="373246"/>
          </a:xfrm>
          <a:prstGeom prst="ellipse">
            <a:avLst/>
          </a:prstGeom>
          <a:noFill/>
          <a:ln w="1270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761761"/>
            <a:ext cx="6503810" cy="464442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3961" y="2004118"/>
            <a:ext cx="6032388" cy="4307782"/>
          </a:xfrm>
          <a:prstGeom prst="rect">
            <a:avLst/>
          </a:prstGeom>
          <a:ln w="2540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443984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Enterprise Integration Patterns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668386" cy="4351338"/>
          </a:xfrm>
        </p:spPr>
        <p:txBody>
          <a:bodyPr/>
          <a:lstStyle/>
          <a:p>
            <a:r>
              <a:rPr lang="en-US" dirty="0" smtClean="0"/>
              <a:t>Defines well known patterns for how to use integrate software using messaging.</a:t>
            </a:r>
          </a:p>
          <a:p>
            <a:pPr lvl="0"/>
            <a:r>
              <a:rPr lang="en-US" i="1" dirty="0">
                <a:latin typeface="Arial" pitchFamily="18"/>
                <a:ea typeface="MS Gothic" pitchFamily="2"/>
                <a:cs typeface="Tahoma" pitchFamily="2"/>
              </a:rPr>
              <a:t>“Patterns are not invented, but rather discovered and observed from actual practice in the field”</a:t>
            </a:r>
          </a:p>
          <a:p>
            <a:pPr lvl="1"/>
            <a:r>
              <a:rPr lang="en-US" dirty="0" err="1">
                <a:solidFill>
                  <a:srgbClr val="808080"/>
                </a:solidFill>
                <a:latin typeface="Arial" pitchFamily="18"/>
                <a:ea typeface="MS Gothic" pitchFamily="2"/>
                <a:cs typeface="Tahoma" pitchFamily="2"/>
              </a:rPr>
              <a:t>Gergor</a:t>
            </a:r>
            <a:r>
              <a:rPr lang="en-US" dirty="0">
                <a:solidFill>
                  <a:srgbClr val="808080"/>
                </a:solidFill>
                <a:latin typeface="Arial" pitchFamily="18"/>
                <a:ea typeface="MS Gothic" pitchFamily="2"/>
                <a:cs typeface="Tahoma" pitchFamily="2"/>
              </a:rPr>
              <a:t> </a:t>
            </a:r>
            <a:r>
              <a:rPr lang="en-US" dirty="0" err="1">
                <a:solidFill>
                  <a:srgbClr val="808080"/>
                </a:solidFill>
                <a:latin typeface="Arial" pitchFamily="18"/>
                <a:ea typeface="MS Gothic" pitchFamily="2"/>
                <a:cs typeface="Tahoma" pitchFamily="2"/>
              </a:rPr>
              <a:t>Hohpe</a:t>
            </a:r>
            <a:r>
              <a:rPr lang="en-US" dirty="0">
                <a:solidFill>
                  <a:srgbClr val="808080"/>
                </a:solidFill>
                <a:latin typeface="Arial" pitchFamily="18"/>
                <a:ea typeface="MS Gothic" pitchFamily="2"/>
                <a:cs typeface="Tahoma" pitchFamily="2"/>
              </a:rPr>
              <a:t> – Enterprise Integration Patterns (</a:t>
            </a:r>
            <a:r>
              <a:rPr lang="en-US" dirty="0" smtClean="0">
                <a:solidFill>
                  <a:srgbClr val="808080"/>
                </a:solidFill>
                <a:latin typeface="Arial" pitchFamily="18"/>
                <a:ea typeface="MS Gothic" pitchFamily="2"/>
                <a:cs typeface="Tahoma" pitchFamily="2"/>
              </a:rPr>
              <a:t>2004)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v-SE" smtClean="0"/>
              <a:t>© R2Meton AB</a:t>
            </a:r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http://www.r2m.se</a:t>
            </a:r>
            <a:endParaRPr lang="sv-S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7875703" y="2001118"/>
            <a:ext cx="2835000" cy="37209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9019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v-SE" smtClean="0"/>
              <a:t>© R2Meton AB</a:t>
            </a:r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http://www.r2m.se</a:t>
            </a:r>
            <a:endParaRPr lang="sv-SE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6127" y="1690688"/>
            <a:ext cx="2595158" cy="4510631"/>
          </a:xfrm>
          <a:prstGeom prst="rect">
            <a:avLst/>
          </a:prstGeom>
        </p:spPr>
      </p:pic>
      <p:sp>
        <p:nvSpPr>
          <p:cNvPr id="15" name="Oval 14"/>
          <p:cNvSpPr/>
          <p:nvPr/>
        </p:nvSpPr>
        <p:spPr>
          <a:xfrm>
            <a:off x="8766009" y="5193364"/>
            <a:ext cx="1869908" cy="373246"/>
          </a:xfrm>
          <a:prstGeom prst="ellipse">
            <a:avLst/>
          </a:prstGeom>
          <a:noFill/>
          <a:ln w="1270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604479"/>
            <a:ext cx="5325588" cy="508244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7108" y="1642562"/>
            <a:ext cx="5787028" cy="4575968"/>
          </a:xfrm>
          <a:prstGeom prst="rect">
            <a:avLst/>
          </a:prstGeom>
          <a:ln w="2540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542341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v-SE" smtClean="0"/>
              <a:t>© R2Meton AB</a:t>
            </a:r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http://www.r2m.se</a:t>
            </a:r>
            <a:endParaRPr lang="sv-SE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6127" y="1690688"/>
            <a:ext cx="2595158" cy="4510631"/>
          </a:xfrm>
          <a:prstGeom prst="rect">
            <a:avLst/>
          </a:prstGeom>
        </p:spPr>
      </p:pic>
      <p:sp>
        <p:nvSpPr>
          <p:cNvPr id="15" name="Oval 14"/>
          <p:cNvSpPr/>
          <p:nvPr/>
        </p:nvSpPr>
        <p:spPr>
          <a:xfrm>
            <a:off x="8766009" y="5353784"/>
            <a:ext cx="1869908" cy="373246"/>
          </a:xfrm>
          <a:prstGeom prst="ellipse">
            <a:avLst/>
          </a:prstGeom>
          <a:noFill/>
          <a:ln w="1270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65125"/>
            <a:ext cx="5945463" cy="543987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8397" y="1810480"/>
            <a:ext cx="6093715" cy="4756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707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Camel - Message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7971796" cy="4351338"/>
          </a:xfrm>
        </p:spPr>
        <p:txBody>
          <a:bodyPr/>
          <a:lstStyle/>
          <a:p>
            <a:r>
              <a:rPr lang="en-US" dirty="0" smtClean="0"/>
              <a:t>Every message consists of</a:t>
            </a:r>
          </a:p>
          <a:p>
            <a:pPr lvl="1"/>
            <a:r>
              <a:rPr lang="en-US" dirty="0" smtClean="0"/>
              <a:t>A unique </a:t>
            </a:r>
            <a:r>
              <a:rPr lang="en-US" dirty="0" err="1" smtClean="0"/>
              <a:t>MessageId</a:t>
            </a:r>
            <a:endParaRPr lang="en-US" dirty="0" smtClean="0"/>
          </a:p>
          <a:p>
            <a:pPr lvl="1"/>
            <a:r>
              <a:rPr lang="en-US" dirty="0" smtClean="0"/>
              <a:t>Zero or more headers in the format key = Value. Keys are Strings but values can be any Object.</a:t>
            </a:r>
          </a:p>
          <a:p>
            <a:pPr lvl="1"/>
            <a:r>
              <a:rPr lang="en-US" dirty="0" smtClean="0"/>
              <a:t>Zero or more attachments, used primarily by email component, otherwise seldom used.</a:t>
            </a:r>
          </a:p>
          <a:p>
            <a:pPr lvl="1"/>
            <a:r>
              <a:rPr lang="en-US" dirty="0" smtClean="0"/>
              <a:t>Body of type Object. Can be converted in a route manually or automatically to other types.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v-SE" smtClean="0"/>
              <a:t>© R2Meton AB</a:t>
            </a:r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http://www.r2m.se</a:t>
            </a:r>
            <a:endParaRPr lang="sv-SE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2501" y="2073567"/>
            <a:ext cx="2543804" cy="3855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3097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Camel - Exchange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7315200" cy="4351338"/>
          </a:xfrm>
        </p:spPr>
        <p:txBody>
          <a:bodyPr/>
          <a:lstStyle/>
          <a:p>
            <a:r>
              <a:rPr lang="en-US" dirty="0" smtClean="0"/>
              <a:t>Holds information as a message passes through an entire route. Contains</a:t>
            </a:r>
          </a:p>
          <a:p>
            <a:pPr lvl="1"/>
            <a:r>
              <a:rPr lang="en-US" dirty="0" smtClean="0"/>
              <a:t>A unique Id that identifies the Exchange</a:t>
            </a:r>
          </a:p>
          <a:p>
            <a:pPr lvl="1"/>
            <a:r>
              <a:rPr lang="en-US" dirty="0" smtClean="0"/>
              <a:t>Message Exchange Pattern: </a:t>
            </a:r>
            <a:r>
              <a:rPr lang="en-US" dirty="0" err="1" smtClean="0"/>
              <a:t>InOnly</a:t>
            </a:r>
            <a:r>
              <a:rPr lang="en-US" dirty="0" smtClean="0"/>
              <a:t> (no response sent) or </a:t>
            </a:r>
            <a:r>
              <a:rPr lang="en-US" dirty="0" err="1" smtClean="0"/>
              <a:t>InOut</a:t>
            </a:r>
            <a:r>
              <a:rPr lang="en-US" dirty="0" smtClean="0"/>
              <a:t> (response returned to Producer)</a:t>
            </a:r>
          </a:p>
          <a:p>
            <a:pPr lvl="1"/>
            <a:r>
              <a:rPr lang="en-US" dirty="0" smtClean="0"/>
              <a:t>Exception is set if an error occurs during routing</a:t>
            </a:r>
          </a:p>
          <a:p>
            <a:pPr lvl="1"/>
            <a:r>
              <a:rPr lang="en-US" dirty="0" smtClean="0"/>
              <a:t>Properties are kept during the lifetime of an Exchange.</a:t>
            </a:r>
          </a:p>
          <a:p>
            <a:pPr lvl="1"/>
            <a:r>
              <a:rPr lang="en-US" dirty="0" smtClean="0"/>
              <a:t>In message contains the message</a:t>
            </a:r>
          </a:p>
          <a:p>
            <a:pPr lvl="1"/>
            <a:r>
              <a:rPr lang="en-US" dirty="0" smtClean="0"/>
              <a:t>Out message is only used with </a:t>
            </a:r>
            <a:r>
              <a:rPr lang="en-US" dirty="0" err="1" smtClean="0"/>
              <a:t>InOut</a:t>
            </a:r>
            <a:r>
              <a:rPr lang="en-US" dirty="0" smtClean="0"/>
              <a:t> messages, and contains the response message)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v-SE" smtClean="0"/>
              <a:t>© R2Meton AB</a:t>
            </a:r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http://www.r2m.se</a:t>
            </a:r>
            <a:endParaRPr lang="sv-SE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4984" y="2133599"/>
            <a:ext cx="3251583" cy="3750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234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Camel - </a:t>
            </a:r>
            <a:r>
              <a:rPr lang="en-US" dirty="0" err="1" smtClean="0"/>
              <a:t>CamelContext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1" y="1825625"/>
            <a:ext cx="6314336" cy="4351338"/>
          </a:xfrm>
        </p:spPr>
        <p:txBody>
          <a:bodyPr/>
          <a:lstStyle/>
          <a:p>
            <a:r>
              <a:rPr lang="en-US" dirty="0" smtClean="0"/>
              <a:t>The </a:t>
            </a:r>
            <a:r>
              <a:rPr lang="en-US" dirty="0" err="1" smtClean="0"/>
              <a:t>CamelContext</a:t>
            </a:r>
            <a:r>
              <a:rPr lang="en-US" dirty="0" smtClean="0"/>
              <a:t> is the Camel runtime system, which keeps all the pieces together.</a:t>
            </a:r>
          </a:p>
          <a:p>
            <a:r>
              <a:rPr lang="en-US" dirty="0" smtClean="0"/>
              <a:t>Contains all your defined routes, endpoints, components, processes etc.</a:t>
            </a:r>
          </a:p>
          <a:p>
            <a:r>
              <a:rPr lang="en-US" dirty="0" smtClean="0"/>
              <a:t>More than one </a:t>
            </a:r>
            <a:r>
              <a:rPr lang="en-US" dirty="0" err="1" smtClean="0"/>
              <a:t>CamelContext</a:t>
            </a:r>
            <a:r>
              <a:rPr lang="en-US" dirty="0" smtClean="0"/>
              <a:t> can exist. They will then be isolated from each other.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v-SE" smtClean="0"/>
              <a:t>© R2Meton AB</a:t>
            </a:r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http://www.r2m.se</a:t>
            </a:r>
            <a:endParaRPr lang="sv-SE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2536" y="2374231"/>
            <a:ext cx="4875031" cy="2906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1841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</a:t>
            </a:r>
            <a:r>
              <a:rPr lang="en-US" dirty="0" smtClean="0"/>
              <a:t>– Part 1 </a:t>
            </a:r>
            <a:r>
              <a:rPr lang="en-US" dirty="0" smtClean="0"/>
              <a:t>– Camel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Copy code from CamelTraining1</a:t>
            </a:r>
          </a:p>
          <a:p>
            <a:r>
              <a:rPr lang="en-US" dirty="0" smtClean="0"/>
              <a:t>Read the code and understand what it does</a:t>
            </a:r>
          </a:p>
          <a:p>
            <a:r>
              <a:rPr lang="en-US" dirty="0" smtClean="0"/>
              <a:t>Copy the CamelTraining1 directory under data/ to the correct location</a:t>
            </a:r>
          </a:p>
          <a:p>
            <a:r>
              <a:rPr lang="en-US" dirty="0" smtClean="0"/>
              <a:t>Build using maven and install using the </a:t>
            </a:r>
            <a:r>
              <a:rPr lang="en-US" dirty="0" err="1" smtClean="0"/>
              <a:t>karaf</a:t>
            </a:r>
            <a:r>
              <a:rPr lang="en-US" dirty="0" smtClean="0"/>
              <a:t> console</a:t>
            </a:r>
          </a:p>
          <a:p>
            <a:r>
              <a:rPr lang="en-US" dirty="0" smtClean="0"/>
              <a:t>Install using </a:t>
            </a:r>
            <a:r>
              <a:rPr lang="en-US" dirty="0" err="1" smtClean="0"/>
              <a:t>mvn</a:t>
            </a:r>
            <a:r>
              <a:rPr lang="en-US" dirty="0" smtClean="0"/>
              <a:t>: notation</a:t>
            </a:r>
          </a:p>
          <a:p>
            <a:r>
              <a:rPr lang="en-US" dirty="0" smtClean="0"/>
              <a:t>Make sure it works as intended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v-SE" smtClean="0"/>
              <a:t>© R2Meton AB</a:t>
            </a:r>
            <a:endParaRPr lang="sv-S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http://www.r2m.se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452892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</a:t>
            </a:r>
            <a:r>
              <a:rPr lang="en-US" dirty="0" smtClean="0"/>
              <a:t>– Part 2 </a:t>
            </a:r>
            <a:r>
              <a:rPr lang="en-US" dirty="0" smtClean="0"/>
              <a:t>– </a:t>
            </a:r>
            <a:r>
              <a:rPr lang="en-US" dirty="0" smtClean="0"/>
              <a:t>Camel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camel route does nothing interesting – let’s beef it up!</a:t>
            </a:r>
          </a:p>
          <a:p>
            <a:r>
              <a:rPr lang="en-US" dirty="0" smtClean="0"/>
              <a:t>Create a content based router, and move the message to out/good or out/bad based on the school field</a:t>
            </a:r>
          </a:p>
          <a:p>
            <a:r>
              <a:rPr lang="en-US" dirty="0" smtClean="0"/>
              <a:t>Use </a:t>
            </a:r>
            <a:r>
              <a:rPr lang="en-US" dirty="0" err="1" smtClean="0"/>
              <a:t>xpath</a:t>
            </a:r>
            <a:r>
              <a:rPr lang="en-US" dirty="0" smtClean="0"/>
              <a:t> </a:t>
            </a:r>
            <a:r>
              <a:rPr lang="en-US" dirty="0" smtClean="0"/>
              <a:t>to parse the xml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v-SE" smtClean="0"/>
              <a:t>© R2Meton AB</a:t>
            </a:r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http://www.r2m.se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3311309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v-SE" smtClean="0"/>
              <a:t>© R2Meton AB</a:t>
            </a:r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http://www.r2m.se</a:t>
            </a:r>
            <a:endParaRPr lang="sv-SE"/>
          </a:p>
        </p:txBody>
      </p:sp>
      <p:sp>
        <p:nvSpPr>
          <p:cNvPr id="6" name="TextBox 5"/>
          <p:cNvSpPr txBox="1"/>
          <p:nvPr/>
        </p:nvSpPr>
        <p:spPr>
          <a:xfrm>
            <a:off x="1223209" y="1690688"/>
            <a:ext cx="9444789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from("file:/</a:t>
            </a:r>
            <a:r>
              <a:rPr lang="en-US" sz="2800" dirty="0" err="1"/>
              <a:t>tmp</a:t>
            </a:r>
            <a:r>
              <a:rPr lang="en-US" sz="2800" dirty="0"/>
              <a:t>/CamelTraining1/in")</a:t>
            </a:r>
          </a:p>
          <a:p>
            <a:r>
              <a:rPr lang="en-US" sz="2800" dirty="0"/>
              <a:t>          .choice()</a:t>
            </a:r>
          </a:p>
          <a:p>
            <a:r>
              <a:rPr lang="en-US" sz="2800" dirty="0"/>
              <a:t>            .when(</a:t>
            </a:r>
            <a:r>
              <a:rPr lang="en-US" sz="2800" dirty="0" err="1"/>
              <a:t>xpath</a:t>
            </a:r>
            <a:r>
              <a:rPr lang="en-US" sz="2800" dirty="0"/>
              <a:t>("/person/school = 'Orebro </a:t>
            </a:r>
            <a:r>
              <a:rPr lang="en-US" sz="2800" dirty="0" err="1"/>
              <a:t>Universitet</a:t>
            </a:r>
            <a:r>
              <a:rPr lang="en-US" sz="2800" dirty="0"/>
              <a:t>'"))</a:t>
            </a:r>
          </a:p>
          <a:p>
            <a:r>
              <a:rPr lang="en-US" sz="2800" dirty="0"/>
              <a:t>              .log("Top Notch School")</a:t>
            </a:r>
          </a:p>
          <a:p>
            <a:r>
              <a:rPr lang="en-US" sz="2800" dirty="0"/>
              <a:t>              .to("file:/</a:t>
            </a:r>
            <a:r>
              <a:rPr lang="en-US" sz="2800" dirty="0" err="1"/>
              <a:t>tmp</a:t>
            </a:r>
            <a:r>
              <a:rPr lang="en-US" sz="2800" dirty="0"/>
              <a:t>/CamelTraining1/out/good")</a:t>
            </a:r>
          </a:p>
          <a:p>
            <a:r>
              <a:rPr lang="en-US" sz="2800" dirty="0"/>
              <a:t>            .otherwise()</a:t>
            </a:r>
          </a:p>
          <a:p>
            <a:r>
              <a:rPr lang="en-US" sz="2800" dirty="0"/>
              <a:t>              .log("Other School")</a:t>
            </a:r>
          </a:p>
          <a:p>
            <a:r>
              <a:rPr lang="en-US" sz="2800" dirty="0"/>
              <a:t>              .to("file:/</a:t>
            </a:r>
            <a:r>
              <a:rPr lang="en-US" sz="2800" dirty="0" err="1"/>
              <a:t>tmp</a:t>
            </a:r>
            <a:r>
              <a:rPr lang="en-US" sz="2800" dirty="0"/>
              <a:t>/CamelTraining1/out/mediocre");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0830759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</a:t>
            </a:r>
            <a:r>
              <a:rPr lang="en-US" dirty="0" smtClean="0"/>
              <a:t>– Part 3 </a:t>
            </a:r>
            <a:r>
              <a:rPr lang="en-US" dirty="0" smtClean="0"/>
              <a:t>– Camel contd.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Now rewrite the route using XML and blueprint</a:t>
            </a:r>
          </a:p>
          <a:p>
            <a:r>
              <a:rPr lang="en-US" dirty="0" smtClean="0"/>
              <a:t>Use the blueprint archetype to create the project</a:t>
            </a:r>
          </a:p>
          <a:p>
            <a:r>
              <a:rPr lang="en-US" dirty="0" err="1"/>
              <a:t>mvn</a:t>
            </a:r>
            <a:r>
              <a:rPr lang="en-US" dirty="0"/>
              <a:t> </a:t>
            </a:r>
            <a:r>
              <a:rPr lang="en-US" dirty="0" err="1"/>
              <a:t>archetype:generate</a:t>
            </a:r>
            <a:r>
              <a:rPr lang="en-US" dirty="0"/>
              <a:t> -</a:t>
            </a:r>
            <a:r>
              <a:rPr lang="en-US" dirty="0" err="1"/>
              <a:t>DarchetypeGroupId</a:t>
            </a:r>
            <a:r>
              <a:rPr lang="en-US" dirty="0"/>
              <a:t>=</a:t>
            </a:r>
            <a:r>
              <a:rPr lang="en-US" dirty="0" err="1"/>
              <a:t>org.apache.camel.archetypes</a:t>
            </a:r>
            <a:r>
              <a:rPr lang="en-US" dirty="0"/>
              <a:t> -</a:t>
            </a:r>
            <a:r>
              <a:rPr lang="en-US" dirty="0" err="1"/>
              <a:t>DarchetypeVersion</a:t>
            </a:r>
            <a:r>
              <a:rPr lang="en-US" dirty="0"/>
              <a:t>=2.16.1  -</a:t>
            </a:r>
            <a:r>
              <a:rPr lang="en-US" dirty="0" err="1"/>
              <a:t>DarchetypeArtifactId</a:t>
            </a:r>
            <a:r>
              <a:rPr lang="en-US" dirty="0"/>
              <a:t>=camel-archetype-blueprint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v-SE" smtClean="0"/>
              <a:t>© R2Meton AB</a:t>
            </a:r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http://www.r2m.se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702678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v-SE" smtClean="0"/>
              <a:t>© R2Meton AB</a:t>
            </a:r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http://www.r2m.se</a:t>
            </a:r>
            <a:endParaRPr lang="sv-SE"/>
          </a:p>
        </p:txBody>
      </p:sp>
      <p:sp>
        <p:nvSpPr>
          <p:cNvPr id="6" name="TextBox 5"/>
          <p:cNvSpPr txBox="1"/>
          <p:nvPr/>
        </p:nvSpPr>
        <p:spPr>
          <a:xfrm>
            <a:off x="699836" y="1359734"/>
            <a:ext cx="10962775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&lt;</a:t>
            </a:r>
            <a:r>
              <a:rPr lang="en-US" sz="2000" dirty="0" err="1"/>
              <a:t>camelContext</a:t>
            </a:r>
            <a:r>
              <a:rPr lang="en-US" sz="2000" dirty="0"/>
              <a:t> id=</a:t>
            </a:r>
            <a:r>
              <a:rPr lang="en-US" sz="2000" i="1" dirty="0"/>
              <a:t>"blueprint-camel-context" </a:t>
            </a:r>
            <a:r>
              <a:rPr lang="en-US" sz="2000" i="1" dirty="0" err="1"/>
              <a:t>xmlns</a:t>
            </a:r>
            <a:r>
              <a:rPr lang="en-US" sz="2000" i="1" dirty="0"/>
              <a:t>="http://</a:t>
            </a:r>
            <a:r>
              <a:rPr lang="en-US" sz="2000" i="1" dirty="0" err="1"/>
              <a:t>camel.apache.org</a:t>
            </a:r>
            <a:r>
              <a:rPr lang="en-US" sz="2000" i="1" dirty="0"/>
              <a:t>/schema/blueprint"&gt;</a:t>
            </a:r>
          </a:p>
          <a:p>
            <a:r>
              <a:rPr lang="en-US" sz="2000" dirty="0"/>
              <a:t>      &lt;route id=</a:t>
            </a:r>
            <a:r>
              <a:rPr lang="en-US" sz="2000" i="1" dirty="0"/>
              <a:t>"best-school"&gt;</a:t>
            </a:r>
          </a:p>
          <a:p>
            <a:r>
              <a:rPr lang="en-US" sz="2000" dirty="0"/>
              <a:t>      &lt;from </a:t>
            </a:r>
            <a:r>
              <a:rPr lang="en-US" sz="2000" dirty="0" err="1"/>
              <a:t>uri</a:t>
            </a:r>
            <a:r>
              <a:rPr lang="en-US" sz="2000" dirty="0"/>
              <a:t>=</a:t>
            </a:r>
            <a:r>
              <a:rPr lang="en-US" sz="2000" i="1" dirty="0"/>
              <a:t>"file:/</a:t>
            </a:r>
            <a:r>
              <a:rPr lang="en-US" sz="2000" i="1" dirty="0" err="1"/>
              <a:t>tmp</a:t>
            </a:r>
            <a:r>
              <a:rPr lang="en-US" sz="2000" i="1" dirty="0"/>
              <a:t>/CamelTraining1/in"/&gt;</a:t>
            </a:r>
          </a:p>
          <a:p>
            <a:r>
              <a:rPr lang="en-US" sz="2000" dirty="0"/>
              <a:t>      &lt;choice&gt;</a:t>
            </a:r>
          </a:p>
          <a:p>
            <a:r>
              <a:rPr lang="en-US" sz="2000" dirty="0"/>
              <a:t>        &lt;when&gt;</a:t>
            </a:r>
          </a:p>
          <a:p>
            <a:r>
              <a:rPr lang="en-US" sz="2000" dirty="0"/>
              <a:t>          &lt;</a:t>
            </a:r>
            <a:r>
              <a:rPr lang="en-US" sz="2000" dirty="0" err="1"/>
              <a:t>xpath</a:t>
            </a:r>
            <a:r>
              <a:rPr lang="en-US" sz="2000" dirty="0"/>
              <a:t>&gt;/person/school = "</a:t>
            </a:r>
            <a:r>
              <a:rPr lang="en-US" sz="2000" u="sng" dirty="0"/>
              <a:t>Orebro </a:t>
            </a:r>
            <a:r>
              <a:rPr lang="en-US" sz="2000" u="sng" dirty="0" err="1"/>
              <a:t>Universitet</a:t>
            </a:r>
            <a:r>
              <a:rPr lang="en-US" sz="2000" u="sng" dirty="0"/>
              <a:t>"&lt;/</a:t>
            </a:r>
            <a:r>
              <a:rPr lang="en-US" sz="2000" u="sng" dirty="0" err="1"/>
              <a:t>xpath</a:t>
            </a:r>
            <a:r>
              <a:rPr lang="en-US" sz="2000" u="sng" dirty="0"/>
              <a:t>&gt;</a:t>
            </a:r>
          </a:p>
          <a:p>
            <a:r>
              <a:rPr lang="en-US" sz="2000" dirty="0"/>
              <a:t>          &lt;to </a:t>
            </a:r>
            <a:r>
              <a:rPr lang="en-US" sz="2000" dirty="0" err="1"/>
              <a:t>uri</a:t>
            </a:r>
            <a:r>
              <a:rPr lang="en-US" sz="2000" dirty="0"/>
              <a:t>=</a:t>
            </a:r>
            <a:r>
              <a:rPr lang="en-US" sz="2000" i="1" dirty="0"/>
              <a:t>"file:/</a:t>
            </a:r>
            <a:r>
              <a:rPr lang="en-US" sz="2000" i="1" dirty="0" err="1"/>
              <a:t>tmp</a:t>
            </a:r>
            <a:r>
              <a:rPr lang="en-US" sz="2000" i="1" dirty="0"/>
              <a:t>/CamelTraining1/out/good"/&gt;</a:t>
            </a:r>
          </a:p>
          <a:p>
            <a:r>
              <a:rPr lang="en-US" sz="2000" dirty="0"/>
              <a:t>        &lt;/when&gt;  </a:t>
            </a:r>
          </a:p>
          <a:p>
            <a:r>
              <a:rPr lang="en-US" sz="2000" dirty="0"/>
              <a:t>        &lt;otherwise&gt;</a:t>
            </a:r>
          </a:p>
          <a:p>
            <a:r>
              <a:rPr lang="en-US" sz="2000" dirty="0"/>
              <a:t>          &lt;to </a:t>
            </a:r>
            <a:r>
              <a:rPr lang="en-US" sz="2000" dirty="0" err="1"/>
              <a:t>uri</a:t>
            </a:r>
            <a:r>
              <a:rPr lang="en-US" sz="2000" dirty="0"/>
              <a:t>=</a:t>
            </a:r>
            <a:r>
              <a:rPr lang="en-US" sz="2000" i="1" dirty="0"/>
              <a:t>"file:/</a:t>
            </a:r>
            <a:r>
              <a:rPr lang="en-US" sz="2000" i="1" dirty="0" err="1"/>
              <a:t>tmp</a:t>
            </a:r>
            <a:r>
              <a:rPr lang="en-US" sz="2000" i="1" dirty="0"/>
              <a:t>/CamelTraining1/out/mediocre"/&gt;</a:t>
            </a:r>
          </a:p>
          <a:p>
            <a:r>
              <a:rPr lang="en-US" sz="2000" dirty="0"/>
              <a:t>        &lt;/otherwise&gt;  </a:t>
            </a:r>
          </a:p>
          <a:p>
            <a:r>
              <a:rPr lang="en-US" sz="2000" dirty="0"/>
              <a:t>      &lt;/choice&gt;</a:t>
            </a:r>
          </a:p>
          <a:p>
            <a:r>
              <a:rPr lang="en-US" sz="2000" dirty="0"/>
              <a:t>    &lt;/route&gt;</a:t>
            </a:r>
          </a:p>
          <a:p>
            <a:r>
              <a:rPr lang="en-US" sz="2000" dirty="0"/>
              <a:t>  &lt;/</a:t>
            </a:r>
            <a:r>
              <a:rPr lang="en-US" sz="2000" dirty="0" err="1"/>
              <a:t>camelContext</a:t>
            </a:r>
            <a:r>
              <a:rPr lang="en-US" sz="2000" dirty="0" smtClean="0"/>
              <a:t>&gt;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7087225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Enterprise Integration Patterns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5401339"/>
            <a:ext cx="10515600" cy="775623"/>
          </a:xfrm>
        </p:spPr>
        <p:txBody>
          <a:bodyPr>
            <a:normAutofit/>
          </a:bodyPr>
          <a:lstStyle/>
          <a:p>
            <a:pPr algn="ctr"/>
            <a:r>
              <a:rPr lang="en-US" sz="2000" dirty="0">
                <a:hlinkClick r:id="rId2"/>
              </a:rPr>
              <a:t>http://www.enterpriseintegrationpatterns.com/</a:t>
            </a:r>
            <a:endParaRPr lang="en-US" sz="2000" dirty="0"/>
          </a:p>
          <a:p>
            <a:pPr algn="ctr"/>
            <a:r>
              <a:rPr lang="en-US" sz="2000" dirty="0" smtClean="0">
                <a:hlinkClick r:id="rId3"/>
              </a:rPr>
              <a:t>http</a:t>
            </a:r>
            <a:r>
              <a:rPr lang="en-US" sz="2000" dirty="0">
                <a:hlinkClick r:id="rId3"/>
              </a:rPr>
              <a:t>://</a:t>
            </a:r>
            <a:r>
              <a:rPr lang="en-US" sz="2000" dirty="0" smtClean="0">
                <a:hlinkClick r:id="rId3"/>
              </a:rPr>
              <a:t>camel.apache.org/enterprise-integration-patterns.html</a:t>
            </a:r>
            <a:endParaRPr lang="en-US" sz="2000" dirty="0" smtClean="0"/>
          </a:p>
          <a:p>
            <a:pPr algn="ctr"/>
            <a:endParaRPr lang="en-US" sz="2000" dirty="0" smtClean="0"/>
          </a:p>
          <a:p>
            <a:pPr algn="ctr"/>
            <a:endParaRPr lang="en-US" sz="20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v-SE" smtClean="0"/>
              <a:t>© R2Meton AB</a:t>
            </a:r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http://www.r2m.se</a:t>
            </a:r>
            <a:endParaRPr lang="sv-S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2599661" y="1515139"/>
            <a:ext cx="6629400" cy="3886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22388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Camel Components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component can implement and endpoint to a technology, such as file, http, </a:t>
            </a:r>
            <a:r>
              <a:rPr lang="en-US" dirty="0" err="1" smtClean="0"/>
              <a:t>ActiveMQ</a:t>
            </a:r>
            <a:r>
              <a:rPr lang="en-US" dirty="0" smtClean="0"/>
              <a:t> </a:t>
            </a:r>
            <a:r>
              <a:rPr lang="en-US" dirty="0" err="1" smtClean="0"/>
              <a:t>etc</a:t>
            </a:r>
            <a:endParaRPr lang="en-US" dirty="0" smtClean="0"/>
          </a:p>
          <a:p>
            <a:r>
              <a:rPr lang="en-US" dirty="0" smtClean="0"/>
              <a:t>A component can also encapsulate and facilitate usage of a framework, such as CXF, Mustache, Metrics </a:t>
            </a:r>
            <a:r>
              <a:rPr lang="en-US" dirty="0" err="1" smtClean="0"/>
              <a:t>etc</a:t>
            </a:r>
            <a:endParaRPr lang="en-US" dirty="0" smtClean="0"/>
          </a:p>
          <a:p>
            <a:r>
              <a:rPr lang="en-US" dirty="0" smtClean="0"/>
              <a:t>Components can both trigger traffic (for instance starting a timed job via the Quartz Scheduler) and receive traffic (for instance by saving a record using the </a:t>
            </a:r>
            <a:r>
              <a:rPr lang="en-US" dirty="0" err="1" smtClean="0"/>
              <a:t>MongoDB</a:t>
            </a:r>
            <a:r>
              <a:rPr lang="en-US" dirty="0" smtClean="0"/>
              <a:t> component)</a:t>
            </a:r>
          </a:p>
          <a:p>
            <a:r>
              <a:rPr lang="en-US" dirty="0" smtClean="0"/>
              <a:t>Over 150+ components are available today, and growing by each release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v-SE" smtClean="0"/>
              <a:t>© R2Meton AB</a:t>
            </a:r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http://www.r2m.se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40334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Camel Components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5762847"/>
            <a:ext cx="10515600" cy="414116"/>
          </a:xfrm>
        </p:spPr>
        <p:txBody>
          <a:bodyPr>
            <a:normAutofit/>
          </a:bodyPr>
          <a:lstStyle/>
          <a:p>
            <a:pPr algn="ctr"/>
            <a:r>
              <a:rPr lang="en-US" sz="2000" dirty="0">
                <a:hlinkClick r:id="rId2"/>
              </a:rPr>
              <a:t>http://</a:t>
            </a:r>
            <a:r>
              <a:rPr lang="en-US" sz="2000" dirty="0" smtClean="0">
                <a:hlinkClick r:id="rId2"/>
              </a:rPr>
              <a:t>camel.apache.org/components.html</a:t>
            </a:r>
            <a:endParaRPr lang="en-US" sz="2000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v-SE" smtClean="0"/>
              <a:t>© R2Meton AB</a:t>
            </a:r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http://www.r2m.se</a:t>
            </a:r>
            <a:endParaRPr lang="sv-S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849883" y="1423104"/>
            <a:ext cx="7273877" cy="42500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75114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Camel DSL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DSL stands for Domain Specific Language</a:t>
            </a:r>
          </a:p>
          <a:p>
            <a:r>
              <a:rPr lang="en-US" dirty="0" smtClean="0"/>
              <a:t>Camel routes can be defined using XML, Java, Groovy, Scala or </a:t>
            </a:r>
            <a:r>
              <a:rPr lang="en-US" dirty="0" err="1" smtClean="0"/>
              <a:t>Kotlin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v-SE" smtClean="0"/>
              <a:t>© R2Meton AB</a:t>
            </a:r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http://www.r2m.se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436617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Camel Architecture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v-SE" smtClean="0"/>
              <a:t>© R2Meton AB</a:t>
            </a:r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sv-SE" smtClean="0"/>
              <a:t>http://www.r2m.se</a:t>
            </a:r>
            <a:endParaRPr lang="sv-SE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xmlns="" id="{00000000-0000-0000-0000-0000000000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451881" y="1690688"/>
            <a:ext cx="9288238" cy="43513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32913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980739" y="375297"/>
            <a:ext cx="8229627" cy="701731"/>
          </a:xfrm>
        </p:spPr>
        <p:txBody>
          <a:bodyPr>
            <a:spAutoFit/>
          </a:bodyPr>
          <a:lstStyle/>
          <a:p>
            <a:pPr lvl="0"/>
            <a:r>
              <a:rPr lang="en-US"/>
              <a:t>What is Apache Camel?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2003928" y="1419014"/>
            <a:ext cx="8229627" cy="4387676"/>
          </a:xfrm>
        </p:spPr>
        <p:txBody>
          <a:bodyPr/>
          <a:lstStyle/>
          <a:p>
            <a:pPr lvl="0"/>
            <a:r>
              <a:rPr lang="en-US"/>
              <a:t>EIP - Content Based Router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00000000-0000-0000-0000-00000000000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959511" y="2619249"/>
            <a:ext cx="8250855" cy="22322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61379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R2M-ColorTheme">
      <a:dk1>
        <a:srgbClr val="000000"/>
      </a:dk1>
      <a:lt1>
        <a:srgbClr val="FFFFFF"/>
      </a:lt1>
      <a:dk2>
        <a:srgbClr val="000000"/>
      </a:dk2>
      <a:lt2>
        <a:srgbClr val="D8D8D8"/>
      </a:lt2>
      <a:accent1>
        <a:srgbClr val="C00000"/>
      </a:accent1>
      <a:accent2>
        <a:srgbClr val="5B9BD5"/>
      </a:accent2>
      <a:accent3>
        <a:srgbClr val="A5A5A5"/>
      </a:accent3>
      <a:accent4>
        <a:srgbClr val="F7CBAC"/>
      </a:accent4>
      <a:accent5>
        <a:srgbClr val="C2DFFD"/>
      </a:accent5>
      <a:accent6>
        <a:srgbClr val="C490AA"/>
      </a:accent6>
      <a:hlink>
        <a:srgbClr val="FF3300"/>
      </a:hlink>
      <a:folHlink>
        <a:srgbClr val="538135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2M_template_dark.potx" id="{E1508AD3-4972-45BD-B375-28D2D0F88078}" vid="{41F52D0E-C52C-437B-8328-DBAF51B9B97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AD1FD3FE8E4F0646B7B0E1043ABC9F2E" ma:contentTypeVersion="4" ma:contentTypeDescription="Skapa ett nytt dokument." ma:contentTypeScope="" ma:versionID="973a77748cf002066612fae7586d89dc">
  <xsd:schema xmlns:xsd="http://www.w3.org/2001/XMLSchema" xmlns:xs="http://www.w3.org/2001/XMLSchema" xmlns:p="http://schemas.microsoft.com/office/2006/metadata/properties" xmlns:ns2="1e016552-a444-4155-9aae-f89f68456b2f" xmlns:ns3="8b8cfb48-2227-44b3-ab9d-9f64ce7e64c9" targetNamespace="http://schemas.microsoft.com/office/2006/metadata/properties" ma:root="true" ma:fieldsID="1aef112ed1d3034a3d3dbe0b725c43d0" ns2:_="" ns3:_="">
    <xsd:import namespace="1e016552-a444-4155-9aae-f89f68456b2f"/>
    <xsd:import namespace="8b8cfb48-2227-44b3-ab9d-9f64ce7e64c9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e016552-a444-4155-9aae-f89f68456b2f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Delat med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Delat med information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b8cfb48-2227-44b3-ab9d-9f64ce7e64c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description="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nehållstyp"/>
        <xsd:element ref="dc:title" minOccurs="0" maxOccurs="1" ma:index="4" ma:displayName="Rubrik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0B93482-8257-4FED-BE80-72EB29E3099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68730B8-640A-47B6-8D8B-31BE971EC64C}">
  <ds:schemaRefs>
    <ds:schemaRef ds:uri="http://schemas.microsoft.com/office/infopath/2007/PartnerControls"/>
    <ds:schemaRef ds:uri="http://schemas.openxmlformats.org/package/2006/metadata/core-properties"/>
    <ds:schemaRef ds:uri="http://purl.org/dc/dcmitype/"/>
    <ds:schemaRef ds:uri="http://schemas.microsoft.com/office/2006/documentManagement/types"/>
    <ds:schemaRef ds:uri="http://www.w3.org/XML/1998/namespace"/>
    <ds:schemaRef ds:uri="1e016552-a444-4155-9aae-f89f68456b2f"/>
    <ds:schemaRef ds:uri="http://schemas.microsoft.com/office/2006/metadata/properties"/>
    <ds:schemaRef ds:uri="http://purl.org/dc/terms/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23423A57-B869-4CD2-80FF-596210D404E8}"/>
</file>

<file path=docProps/app.xml><?xml version="1.0" encoding="utf-8"?>
<Properties xmlns="http://schemas.openxmlformats.org/officeDocument/2006/extended-properties" xmlns:vt="http://schemas.openxmlformats.org/officeDocument/2006/docPropsVTypes">
  <Template>R2M_template_dark</Template>
  <TotalTime>3851</TotalTime>
  <Words>1531</Words>
  <Application>Microsoft Macintosh PowerPoint</Application>
  <PresentationFormat>Widescreen</PresentationFormat>
  <Paragraphs>356</Paragraphs>
  <Slides>39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9" baseType="lpstr">
      <vt:lpstr>Calibri</vt:lpstr>
      <vt:lpstr>Calibri Light</vt:lpstr>
      <vt:lpstr>Consolas</vt:lpstr>
      <vt:lpstr>Liberation Sans</vt:lpstr>
      <vt:lpstr>MS Gothic</vt:lpstr>
      <vt:lpstr>StarSymbol</vt:lpstr>
      <vt:lpstr>Tahoma</vt:lpstr>
      <vt:lpstr>Times New Roman</vt:lpstr>
      <vt:lpstr>Arial</vt:lpstr>
      <vt:lpstr>Office Theme</vt:lpstr>
      <vt:lpstr>Apache Camel</vt:lpstr>
      <vt:lpstr>What is Camel</vt:lpstr>
      <vt:lpstr>Enterprise Integration Patterns</vt:lpstr>
      <vt:lpstr>Enterprise Integration Patterns</vt:lpstr>
      <vt:lpstr>Camel Components</vt:lpstr>
      <vt:lpstr>Camel Components</vt:lpstr>
      <vt:lpstr>Camel DSL</vt:lpstr>
      <vt:lpstr>Camel Architecture</vt:lpstr>
      <vt:lpstr>What is Apache Camel?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is Apache Camel?</vt:lpstr>
      <vt:lpstr>What is Apache Camel?</vt:lpstr>
      <vt:lpstr>What is Apache Camel?</vt:lpstr>
      <vt:lpstr>What is Apache Camel?</vt:lpstr>
      <vt:lpstr>What is Apache Camel?</vt:lpstr>
      <vt:lpstr>What is Apache Camel?</vt:lpstr>
      <vt:lpstr>Standard Java or XML</vt:lpstr>
      <vt:lpstr>Standard Java or XML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Camel - Message</vt:lpstr>
      <vt:lpstr>Camel - Exchange</vt:lpstr>
      <vt:lpstr>Camel - CamelContext</vt:lpstr>
      <vt:lpstr>Training – Part 1 – Camel </vt:lpstr>
      <vt:lpstr>Training – Part 2 – Camel</vt:lpstr>
      <vt:lpstr>Solution</vt:lpstr>
      <vt:lpstr>Training – Part 3 – Camel contd.</vt:lpstr>
      <vt:lpstr>Solution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Björn Frantzén</dc:creator>
  <cp:lastModifiedBy>Björn Frantzén</cp:lastModifiedBy>
  <cp:revision>72</cp:revision>
  <dcterms:created xsi:type="dcterms:W3CDTF">2016-01-31T15:58:45Z</dcterms:created>
  <dcterms:modified xsi:type="dcterms:W3CDTF">2016-05-25T20:34:24Z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0x010100AD1FD3FE8E4F0646B7B0E1043ABC9F2E</vt:lpwstr>
  </property>
</Properties>
</file>